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18288000" cy="10287000"/>
  <p:notesSz cx="6858000" cy="9144000"/>
  <p:embeddedFontLst>
    <p:embeddedFont>
      <p:font typeface="Fira Sans Medium Bold" panose="020B0604020202020204" charset="0"/>
      <p:regular r:id="rId30"/>
    </p:embeddedFont>
    <p:embeddedFont>
      <p:font typeface="Chau Philomene" panose="020B0604020202020204" charset="0"/>
      <p:regular r:id="rId31"/>
    </p:embeddedFont>
    <p:embeddedFont>
      <p:font typeface="Fira Sans Bold" panose="020B0604020202020204" charset="0"/>
      <p:regular r:id="rId32"/>
    </p:embeddedFont>
    <p:embeddedFont>
      <p:font typeface="Fira Sans Bold Bold" panose="020B0604020202020204" charset="0"/>
      <p:regular r:id="rId33"/>
    </p:embeddedFont>
    <p:embeddedFont>
      <p:font typeface="Fira Sans Medium" panose="020B0604020202020204" charset="0"/>
      <p:regular r:id="rId34"/>
    </p:embeddedFont>
    <p:embeddedFont>
      <p:font typeface="Calibri" panose="020F0502020204030204" pitchFamily="34" charset="0"/>
      <p:regular r:id="rId35"/>
      <p:bold r:id="rId36"/>
      <p:italic r:id="rId37"/>
      <p:boldItalic r:id="rId38"/>
    </p:embeddedFont>
    <p:embeddedFont>
      <p:font typeface="Yanonne Kaffeesatz Extra Light" panose="020B0604020202020204" charset="0"/>
      <p:regular r:id="rId39"/>
    </p:embeddedFont>
    <p:embeddedFont>
      <p:font typeface="Fira Sans Light" panose="020B0604020202020204" charset="0"/>
      <p:regular r:id="rId40"/>
    </p:embeddedFont>
    <p:embeddedFont>
      <p:font typeface="Fira Sans Light Bold" panose="020B0604020202020204" charset="0"/>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33" d="100"/>
          <a:sy n="33" d="100"/>
        </p:scale>
        <p:origin x="1954" y="77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30.png"/><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42.png"/><Relationship Id="rId4" Type="http://schemas.openxmlformats.org/officeDocument/2006/relationships/image" Target="../media/image41.png"/></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2738345" y="1195892"/>
            <a:ext cx="10918940" cy="9455310"/>
            <a:chOff x="0" y="0"/>
            <a:chExt cx="4282440" cy="3708400"/>
          </a:xfrm>
        </p:grpSpPr>
        <p:sp>
          <p:nvSpPr>
            <p:cNvPr id="3"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21913" r="-21913"/>
              </a:stretch>
            </a:blipFill>
          </p:spPr>
        </p:sp>
      </p:grpSp>
      <p:grpSp>
        <p:nvGrpSpPr>
          <p:cNvPr id="4" name="Group 4"/>
          <p:cNvGrpSpPr/>
          <p:nvPr/>
        </p:nvGrpSpPr>
        <p:grpSpPr>
          <a:xfrm>
            <a:off x="4105179" y="8090781"/>
            <a:ext cx="4742962" cy="4392438"/>
            <a:chOff x="0" y="0"/>
            <a:chExt cx="5800804" cy="5372100"/>
          </a:xfrm>
        </p:grpSpPr>
        <p:sp>
          <p:nvSpPr>
            <p:cNvPr id="5" name="Freeform 5"/>
            <p:cNvSpPr/>
            <p:nvPr/>
          </p:nvSpPr>
          <p:spPr>
            <a:xfrm>
              <a:off x="0" y="0"/>
              <a:ext cx="5800804" cy="5372100"/>
            </a:xfrm>
            <a:custGeom>
              <a:avLst/>
              <a:gdLst/>
              <a:ahLst/>
              <a:cxnLst/>
              <a:rect l="l" t="t" r="r" b="b"/>
              <a:pathLst>
                <a:path w="5800804" h="5372100">
                  <a:moveTo>
                    <a:pt x="4250134" y="0"/>
                  </a:moveTo>
                  <a:lnTo>
                    <a:pt x="1550670" y="0"/>
                  </a:lnTo>
                  <a:lnTo>
                    <a:pt x="0" y="2686050"/>
                  </a:lnTo>
                  <a:lnTo>
                    <a:pt x="1550670" y="5372100"/>
                  </a:lnTo>
                  <a:lnTo>
                    <a:pt x="4250134" y="5372100"/>
                  </a:lnTo>
                  <a:lnTo>
                    <a:pt x="5800804" y="2686050"/>
                  </a:lnTo>
                  <a:lnTo>
                    <a:pt x="4250134" y="0"/>
                  </a:lnTo>
                  <a:close/>
                </a:path>
              </a:pathLst>
            </a:custGeom>
            <a:solidFill>
              <a:srgbClr val="A066CB"/>
            </a:solidFill>
          </p:spPr>
        </p:sp>
      </p:grpSp>
      <p:grpSp>
        <p:nvGrpSpPr>
          <p:cNvPr id="6" name="Group 6"/>
          <p:cNvGrpSpPr/>
          <p:nvPr/>
        </p:nvGrpSpPr>
        <p:grpSpPr>
          <a:xfrm rot="-10800000">
            <a:off x="-3602767" y="-3778684"/>
            <a:ext cx="10210354" cy="6226137"/>
            <a:chOff x="0" y="0"/>
            <a:chExt cx="8809804" cy="5372100"/>
          </a:xfrm>
        </p:grpSpPr>
        <p:sp>
          <p:nvSpPr>
            <p:cNvPr id="7" name="Freeform 7"/>
            <p:cNvSpPr/>
            <p:nvPr/>
          </p:nvSpPr>
          <p:spPr>
            <a:xfrm>
              <a:off x="0" y="0"/>
              <a:ext cx="8809803" cy="5372100"/>
            </a:xfrm>
            <a:custGeom>
              <a:avLst/>
              <a:gdLst/>
              <a:ahLst/>
              <a:cxnLst/>
              <a:rect l="l" t="t" r="r" b="b"/>
              <a:pathLst>
                <a:path w="8809803" h="5372100">
                  <a:moveTo>
                    <a:pt x="7259134" y="0"/>
                  </a:moveTo>
                  <a:lnTo>
                    <a:pt x="1550670" y="0"/>
                  </a:lnTo>
                  <a:lnTo>
                    <a:pt x="0" y="2686050"/>
                  </a:lnTo>
                  <a:lnTo>
                    <a:pt x="1550670" y="5372100"/>
                  </a:lnTo>
                  <a:lnTo>
                    <a:pt x="7259134" y="5372100"/>
                  </a:lnTo>
                  <a:lnTo>
                    <a:pt x="8809803" y="2686050"/>
                  </a:lnTo>
                  <a:lnTo>
                    <a:pt x="7259134" y="0"/>
                  </a:lnTo>
                  <a:close/>
                </a:path>
              </a:pathLst>
            </a:custGeom>
            <a:solidFill>
              <a:srgbClr val="1836B2"/>
            </a:solidFill>
          </p:spPr>
        </p:sp>
      </p:grpSp>
      <p:pic>
        <p:nvPicPr>
          <p:cNvPr id="8" name="Picture 8"/>
          <p:cNvPicPr>
            <a:picLocks noChangeAspect="1"/>
          </p:cNvPicPr>
          <p:nvPr/>
        </p:nvPicPr>
        <p:blipFill>
          <a:blip r:embed="rId3"/>
          <a:srcRect/>
          <a:stretch>
            <a:fillRect/>
          </a:stretch>
        </p:blipFill>
        <p:spPr>
          <a:xfrm>
            <a:off x="15760083" y="347587"/>
            <a:ext cx="2164344" cy="1362226"/>
          </a:xfrm>
          <a:prstGeom prst="rect">
            <a:avLst/>
          </a:prstGeom>
        </p:spPr>
      </p:pic>
      <p:grpSp>
        <p:nvGrpSpPr>
          <p:cNvPr id="9" name="Group 9"/>
          <p:cNvGrpSpPr/>
          <p:nvPr/>
        </p:nvGrpSpPr>
        <p:grpSpPr>
          <a:xfrm>
            <a:off x="9791269" y="2819585"/>
            <a:ext cx="7050986" cy="5866768"/>
            <a:chOff x="0" y="0"/>
            <a:chExt cx="9401315" cy="7822357"/>
          </a:xfrm>
        </p:grpSpPr>
        <p:sp>
          <p:nvSpPr>
            <p:cNvPr id="10" name="TextBox 10"/>
            <p:cNvSpPr txBox="1"/>
            <p:nvPr/>
          </p:nvSpPr>
          <p:spPr>
            <a:xfrm>
              <a:off x="0" y="3508591"/>
              <a:ext cx="9401315" cy="4237143"/>
            </a:xfrm>
            <a:prstGeom prst="rect">
              <a:avLst/>
            </a:prstGeom>
          </p:spPr>
          <p:txBody>
            <a:bodyPr lIns="0" tIns="0" rIns="0" bIns="0" rtlCol="0" anchor="t">
              <a:spAutoFit/>
            </a:bodyPr>
            <a:lstStyle/>
            <a:p>
              <a:pPr marL="0" lvl="0" indent="0" algn="just">
                <a:lnSpc>
                  <a:spcPts val="3605"/>
                </a:lnSpc>
                <a:spcBef>
                  <a:spcPct val="0"/>
                </a:spcBef>
              </a:pPr>
              <a:r>
                <a:rPr lang="en-US" sz="2575" u="none" dirty="0">
                  <a:solidFill>
                    <a:srgbClr val="000000"/>
                  </a:solidFill>
                  <a:latin typeface="Fira Sans Light Bold"/>
                </a:rPr>
                <a:t>Nom du </a:t>
              </a:r>
              <a:r>
                <a:rPr lang="en-US" sz="2575" u="none" dirty="0" err="1">
                  <a:solidFill>
                    <a:srgbClr val="000000"/>
                  </a:solidFill>
                  <a:latin typeface="Fira Sans Light Bold"/>
                </a:rPr>
                <a:t>projet</a:t>
              </a:r>
              <a:r>
                <a:rPr lang="en-US" sz="2575" u="none" dirty="0">
                  <a:solidFill>
                    <a:srgbClr val="000000"/>
                  </a:solidFill>
                  <a:latin typeface="Fira Sans Light Bold"/>
                </a:rPr>
                <a:t> : </a:t>
              </a:r>
              <a:r>
                <a:rPr lang="en-US" sz="2575" u="none" dirty="0" err="1">
                  <a:solidFill>
                    <a:srgbClr val="000000"/>
                  </a:solidFill>
                  <a:latin typeface="Fira Sans Light Bold"/>
                </a:rPr>
                <a:t>Traitement</a:t>
              </a:r>
              <a:r>
                <a:rPr lang="en-US" sz="2575" u="none" dirty="0">
                  <a:solidFill>
                    <a:srgbClr val="000000"/>
                  </a:solidFill>
                  <a:latin typeface="Fira Sans Light Bold"/>
                </a:rPr>
                <a:t> </a:t>
              </a:r>
              <a:r>
                <a:rPr lang="en-US" sz="2575" u="none" dirty="0" err="1">
                  <a:solidFill>
                    <a:srgbClr val="000000"/>
                  </a:solidFill>
                  <a:latin typeface="Fira Sans Light Bold"/>
                </a:rPr>
                <a:t>d'image</a:t>
              </a:r>
              <a:endParaRPr lang="en-US" sz="2575" u="none" dirty="0">
                <a:solidFill>
                  <a:srgbClr val="000000"/>
                </a:solidFill>
                <a:latin typeface="Fira Sans Light Bold"/>
              </a:endParaRPr>
            </a:p>
            <a:p>
              <a:pPr marL="0" lvl="0" indent="0" algn="just">
                <a:lnSpc>
                  <a:spcPts val="3605"/>
                </a:lnSpc>
                <a:spcBef>
                  <a:spcPct val="0"/>
                </a:spcBef>
              </a:pPr>
              <a:r>
                <a:rPr lang="en-US" sz="2575" u="none" dirty="0" err="1">
                  <a:solidFill>
                    <a:srgbClr val="000000"/>
                  </a:solidFill>
                  <a:latin typeface="Fira Sans Light Bold"/>
                </a:rPr>
                <a:t>Présenté</a:t>
              </a:r>
              <a:r>
                <a:rPr lang="en-US" sz="2575" u="none" dirty="0">
                  <a:solidFill>
                    <a:srgbClr val="000000"/>
                  </a:solidFill>
                  <a:latin typeface="Fira Sans Light Bold"/>
                </a:rPr>
                <a:t> par : IMANI          Mourad</a:t>
              </a:r>
            </a:p>
            <a:p>
              <a:pPr marL="0" lvl="0" indent="0" algn="just">
                <a:lnSpc>
                  <a:spcPts val="3605"/>
                </a:lnSpc>
                <a:spcBef>
                  <a:spcPct val="0"/>
                </a:spcBef>
              </a:pPr>
              <a:r>
                <a:rPr lang="en-US" sz="2575" u="none" dirty="0">
                  <a:solidFill>
                    <a:srgbClr val="000000"/>
                  </a:solidFill>
                  <a:latin typeface="Fira Sans Light Bold"/>
                </a:rPr>
                <a:t>                         ICHMAWIN  Anas</a:t>
              </a:r>
            </a:p>
            <a:p>
              <a:pPr marL="0" lvl="0" indent="0" algn="just">
                <a:lnSpc>
                  <a:spcPts val="3605"/>
                </a:lnSpc>
                <a:spcBef>
                  <a:spcPct val="0"/>
                </a:spcBef>
              </a:pPr>
              <a:r>
                <a:rPr lang="en-US" sz="2575" u="none" dirty="0">
                  <a:solidFill>
                    <a:srgbClr val="000000"/>
                  </a:solidFill>
                  <a:latin typeface="Fira Sans Light Bold"/>
                </a:rPr>
                <a:t>                         FANNOUCH </a:t>
              </a:r>
              <a:r>
                <a:rPr lang="en-US" sz="2575" u="none" dirty="0" err="1">
                  <a:solidFill>
                    <a:srgbClr val="000000"/>
                  </a:solidFill>
                  <a:latin typeface="Fira Sans Light Bold"/>
                </a:rPr>
                <a:t>Oussama</a:t>
              </a:r>
              <a:endParaRPr lang="en-US" sz="2575" u="none" dirty="0">
                <a:solidFill>
                  <a:srgbClr val="000000"/>
                </a:solidFill>
                <a:latin typeface="Fira Sans Light Bold"/>
              </a:endParaRPr>
            </a:p>
            <a:p>
              <a:pPr marL="0" lvl="0" indent="0" algn="just">
                <a:lnSpc>
                  <a:spcPts val="3605"/>
                </a:lnSpc>
                <a:spcBef>
                  <a:spcPct val="0"/>
                </a:spcBef>
              </a:pPr>
              <a:r>
                <a:rPr lang="en-US" sz="2575" u="none" dirty="0">
                  <a:solidFill>
                    <a:srgbClr val="000000"/>
                  </a:solidFill>
                  <a:latin typeface="Fira Sans Light Bold"/>
                </a:rPr>
                <a:t>                         BOUAZIZ      Amine</a:t>
              </a:r>
            </a:p>
            <a:p>
              <a:pPr marL="0" lvl="0" indent="0" algn="just">
                <a:lnSpc>
                  <a:spcPts val="3605"/>
                </a:lnSpc>
                <a:spcBef>
                  <a:spcPct val="0"/>
                </a:spcBef>
              </a:pPr>
              <a:endParaRPr lang="en-US" sz="2575" u="none" dirty="0">
                <a:solidFill>
                  <a:srgbClr val="000000"/>
                </a:solidFill>
                <a:latin typeface="Fira Sans Light Bold"/>
              </a:endParaRPr>
            </a:p>
            <a:p>
              <a:pPr marL="0" lvl="0" indent="0" algn="just">
                <a:lnSpc>
                  <a:spcPts val="3605"/>
                </a:lnSpc>
                <a:spcBef>
                  <a:spcPct val="0"/>
                </a:spcBef>
              </a:pPr>
              <a:endParaRPr lang="en-US" sz="2575" u="none" dirty="0">
                <a:solidFill>
                  <a:srgbClr val="000000"/>
                </a:solidFill>
                <a:latin typeface="Fira Sans Light Bold"/>
              </a:endParaRPr>
            </a:p>
          </p:txBody>
        </p:sp>
        <p:sp>
          <p:nvSpPr>
            <p:cNvPr id="11" name="TextBox 11"/>
            <p:cNvSpPr txBox="1"/>
            <p:nvPr/>
          </p:nvSpPr>
          <p:spPr>
            <a:xfrm>
              <a:off x="0" y="663152"/>
              <a:ext cx="9401315" cy="1342813"/>
            </a:xfrm>
            <a:prstGeom prst="rect">
              <a:avLst/>
            </a:prstGeom>
          </p:spPr>
          <p:txBody>
            <a:bodyPr lIns="0" tIns="0" rIns="0" bIns="0" rtlCol="0" anchor="t">
              <a:spAutoFit/>
            </a:bodyPr>
            <a:lstStyle/>
            <a:p>
              <a:pPr marL="0" lvl="0" indent="0">
                <a:lnSpc>
                  <a:spcPts val="7617"/>
                </a:lnSpc>
              </a:pPr>
              <a:r>
                <a:rPr lang="en-US" sz="6924" spc="207" dirty="0">
                  <a:solidFill>
                    <a:srgbClr val="1836B2"/>
                  </a:solidFill>
                  <a:latin typeface="Fira Sans Bold Bold"/>
                </a:rPr>
                <a:t>PROJET PYTHON</a:t>
              </a:r>
            </a:p>
          </p:txBody>
        </p:sp>
      </p:grpSp>
      <p:sp>
        <p:nvSpPr>
          <p:cNvPr id="12" name="TextBox 12"/>
          <p:cNvSpPr txBox="1"/>
          <p:nvPr/>
        </p:nvSpPr>
        <p:spPr>
          <a:xfrm>
            <a:off x="9791269" y="7837797"/>
            <a:ext cx="5008245" cy="448818"/>
          </a:xfrm>
          <a:prstGeom prst="rect">
            <a:avLst/>
          </a:prstGeom>
        </p:spPr>
        <p:txBody>
          <a:bodyPr lIns="0" tIns="0" rIns="0" bIns="0" rtlCol="0" anchor="t">
            <a:spAutoFit/>
          </a:bodyPr>
          <a:lstStyle/>
          <a:p>
            <a:pPr algn="ctr">
              <a:lnSpc>
                <a:spcPts val="3611"/>
              </a:lnSpc>
            </a:pPr>
            <a:r>
              <a:rPr lang="en-US" sz="2579">
                <a:solidFill>
                  <a:srgbClr val="000000"/>
                </a:solidFill>
                <a:latin typeface="Fira Sans Light Bold"/>
              </a:rPr>
              <a:t>Encadré par :   Ms. SAADI Mostafa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14" presetClass="entr" presetSubtype="1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par>
                                <p:cTn id="13" presetID="42"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anim calcmode="lin" valueType="num">
                                      <p:cBhvr>
                                        <p:cTn id="16" dur="1000" fill="hold"/>
                                        <p:tgtEl>
                                          <p:spTgt spid="6"/>
                                        </p:tgtEl>
                                        <p:attrNameLst>
                                          <p:attrName>ppt_x</p:attrName>
                                        </p:attrNameLst>
                                      </p:cBhvr>
                                      <p:tavLst>
                                        <p:tav tm="0">
                                          <p:val>
                                            <p:strVal val="#ppt_x"/>
                                          </p:val>
                                        </p:tav>
                                        <p:tav tm="100000">
                                          <p:val>
                                            <p:strVal val="#ppt_x"/>
                                          </p:val>
                                        </p:tav>
                                      </p:tavLst>
                                    </p:anim>
                                    <p:anim calcmode="lin" valueType="num">
                                      <p:cBhvr>
                                        <p:cTn id="17" dur="1000" fill="hold"/>
                                        <p:tgtEl>
                                          <p:spTgt spid="6"/>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1000"/>
                                        <p:tgtEl>
                                          <p:spTgt spid="9"/>
                                        </p:tgtEl>
                                      </p:cBhvr>
                                    </p:animEffect>
                                    <p:anim calcmode="lin" valueType="num">
                                      <p:cBhvr>
                                        <p:cTn id="26" dur="1000" fill="hold"/>
                                        <p:tgtEl>
                                          <p:spTgt spid="9"/>
                                        </p:tgtEl>
                                        <p:attrNameLst>
                                          <p:attrName>ppt_x</p:attrName>
                                        </p:attrNameLst>
                                      </p:cBhvr>
                                      <p:tavLst>
                                        <p:tav tm="0">
                                          <p:val>
                                            <p:strVal val="#ppt_x"/>
                                          </p:val>
                                        </p:tav>
                                        <p:tav tm="100000">
                                          <p:val>
                                            <p:strVal val="#ppt_x"/>
                                          </p:val>
                                        </p:tav>
                                      </p:tavLst>
                                    </p:anim>
                                    <p:anim calcmode="lin" valueType="num">
                                      <p:cBhvr>
                                        <p:cTn id="27" dur="1000" fill="hold"/>
                                        <p:tgtEl>
                                          <p:spTgt spid="9"/>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1000"/>
                                        <p:tgtEl>
                                          <p:spTgt spid="12"/>
                                        </p:tgtEl>
                                      </p:cBhvr>
                                    </p:animEffect>
                                    <p:anim calcmode="lin" valueType="num">
                                      <p:cBhvr>
                                        <p:cTn id="31" dur="1000" fill="hold"/>
                                        <p:tgtEl>
                                          <p:spTgt spid="12"/>
                                        </p:tgtEl>
                                        <p:attrNameLst>
                                          <p:attrName>ppt_x</p:attrName>
                                        </p:attrNameLst>
                                      </p:cBhvr>
                                      <p:tavLst>
                                        <p:tav tm="0">
                                          <p:val>
                                            <p:strVal val="#ppt_x"/>
                                          </p:val>
                                        </p:tav>
                                        <p:tav tm="100000">
                                          <p:val>
                                            <p:strVal val="#ppt_x"/>
                                          </p:val>
                                        </p:tav>
                                      </p:tavLst>
                                    </p:anim>
                                    <p:anim calcmode="lin" valueType="num">
                                      <p:cBhvr>
                                        <p:cTn id="3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sp>
        <p:nvSpPr>
          <p:cNvPr id="6" name="AutoShape 6"/>
          <p:cNvSpPr/>
          <p:nvPr/>
        </p:nvSpPr>
        <p:spPr>
          <a:xfrm rot="14450">
            <a:off x="9169419" y="3748933"/>
            <a:ext cx="4531993" cy="0"/>
          </a:xfrm>
          <a:prstGeom prst="line">
            <a:avLst/>
          </a:prstGeom>
          <a:ln w="38100" cap="flat">
            <a:solidFill>
              <a:srgbClr val="000000"/>
            </a:solidFill>
            <a:prstDash val="solid"/>
            <a:headEnd type="none" w="sm" len="sm"/>
            <a:tailEnd type="none" w="sm" len="sm"/>
          </a:ln>
        </p:spPr>
      </p:sp>
      <p:sp>
        <p:nvSpPr>
          <p:cNvPr id="7" name="AutoShape 7"/>
          <p:cNvSpPr/>
          <p:nvPr/>
        </p:nvSpPr>
        <p:spPr>
          <a:xfrm rot="5523317">
            <a:off x="13188196" y="4252404"/>
            <a:ext cx="1064570" cy="0"/>
          </a:xfrm>
          <a:prstGeom prst="line">
            <a:avLst/>
          </a:prstGeom>
          <a:ln w="38100" cap="flat">
            <a:solidFill>
              <a:srgbClr val="000000"/>
            </a:solidFill>
            <a:prstDash val="solid"/>
            <a:headEnd type="none" w="sm" len="sm"/>
            <a:tailEnd type="arrow" w="med" len="sm"/>
          </a:ln>
        </p:spPr>
      </p:sp>
      <p:pic>
        <p:nvPicPr>
          <p:cNvPr id="8" name="Picture 8"/>
          <p:cNvPicPr>
            <a:picLocks noChangeAspect="1"/>
          </p:cNvPicPr>
          <p:nvPr/>
        </p:nvPicPr>
        <p:blipFill>
          <a:blip r:embed="rId4"/>
          <a:srcRect/>
          <a:stretch>
            <a:fillRect/>
          </a:stretch>
        </p:blipFill>
        <p:spPr>
          <a:xfrm>
            <a:off x="385953" y="2742095"/>
            <a:ext cx="8783406" cy="2057718"/>
          </a:xfrm>
          <a:prstGeom prst="rect">
            <a:avLst/>
          </a:prstGeom>
        </p:spPr>
      </p:pic>
      <p:pic>
        <p:nvPicPr>
          <p:cNvPr id="9" name="Picture 9"/>
          <p:cNvPicPr>
            <a:picLocks noChangeAspect="1"/>
          </p:cNvPicPr>
          <p:nvPr/>
        </p:nvPicPr>
        <p:blipFill>
          <a:blip r:embed="rId5"/>
          <a:srcRect/>
          <a:stretch>
            <a:fillRect/>
          </a:stretch>
        </p:blipFill>
        <p:spPr>
          <a:xfrm>
            <a:off x="10738979" y="4799813"/>
            <a:ext cx="5924984" cy="5082854"/>
          </a:xfrm>
          <a:prstGeom prst="rect">
            <a:avLst/>
          </a:prstGeom>
        </p:spPr>
      </p:pic>
      <p:grpSp>
        <p:nvGrpSpPr>
          <p:cNvPr id="10" name="Group 10"/>
          <p:cNvGrpSpPr/>
          <p:nvPr/>
        </p:nvGrpSpPr>
        <p:grpSpPr>
          <a:xfrm>
            <a:off x="1717040" y="5152212"/>
            <a:ext cx="6950781" cy="4378056"/>
            <a:chOff x="0" y="0"/>
            <a:chExt cx="9267709" cy="5837408"/>
          </a:xfrm>
        </p:grpSpPr>
        <p:sp>
          <p:nvSpPr>
            <p:cNvPr id="11" name="TextBox 11"/>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12" name="TextBox 12"/>
            <p:cNvSpPr txBox="1"/>
            <p:nvPr/>
          </p:nvSpPr>
          <p:spPr>
            <a:xfrm>
              <a:off x="17466" y="2136204"/>
              <a:ext cx="8526526" cy="3701204"/>
            </a:xfrm>
            <a:prstGeom prst="rect">
              <a:avLst/>
            </a:prstGeom>
          </p:spPr>
          <p:txBody>
            <a:bodyPr lIns="0" tIns="0" rIns="0" bIns="0" rtlCol="0" anchor="t">
              <a:spAutoFit/>
            </a:bodyPr>
            <a:lstStyle/>
            <a:p>
              <a:pPr marL="0" lvl="0" indent="0" algn="ctr">
                <a:lnSpc>
                  <a:spcPts val="3709"/>
                </a:lnSpc>
                <a:spcBef>
                  <a:spcPct val="0"/>
                </a:spcBef>
              </a:pPr>
              <a:r>
                <a:rPr lang="en-US" sz="2649">
                  <a:solidFill>
                    <a:srgbClr val="000000"/>
                  </a:solidFill>
                  <a:latin typeface="Fira Sans Light Bold"/>
                </a:rPr>
                <a:t>La fonction image_blanche crée une image blanche de dimensions spécifiées en entrée (hauteur h et largeur l). Elle retourne une matrice l lignes * h colonnes, dans laquelle chaque pixel est initialisé à la valeur 1.</a:t>
              </a:r>
            </a:p>
          </p:txBody>
        </p:sp>
      </p:grpSp>
      <p:sp>
        <p:nvSpPr>
          <p:cNvPr id="13" name="TextBox 13"/>
          <p:cNvSpPr txBox="1"/>
          <p:nvPr/>
        </p:nvSpPr>
        <p:spPr>
          <a:xfrm>
            <a:off x="-1185991" y="2250241"/>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
        <p:nvSpPr>
          <p:cNvPr id="14" name="TextBox 14"/>
          <p:cNvSpPr txBox="1"/>
          <p:nvPr/>
        </p:nvSpPr>
        <p:spPr>
          <a:xfrm>
            <a:off x="8667822" y="4304513"/>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sp>
        <p:nvSpPr>
          <p:cNvPr id="6" name="AutoShape 6"/>
          <p:cNvSpPr/>
          <p:nvPr/>
        </p:nvSpPr>
        <p:spPr>
          <a:xfrm rot="14450">
            <a:off x="9169419" y="3748933"/>
            <a:ext cx="4531993" cy="0"/>
          </a:xfrm>
          <a:prstGeom prst="line">
            <a:avLst/>
          </a:prstGeom>
          <a:ln w="38100" cap="flat">
            <a:solidFill>
              <a:srgbClr val="000000"/>
            </a:solidFill>
            <a:prstDash val="solid"/>
            <a:headEnd type="none" w="sm" len="sm"/>
            <a:tailEnd type="none" w="sm" len="sm"/>
          </a:ln>
        </p:spPr>
      </p:sp>
      <p:sp>
        <p:nvSpPr>
          <p:cNvPr id="7" name="AutoShape 7"/>
          <p:cNvSpPr/>
          <p:nvPr/>
        </p:nvSpPr>
        <p:spPr>
          <a:xfrm rot="5523317">
            <a:off x="13188196" y="4252404"/>
            <a:ext cx="1064570" cy="0"/>
          </a:xfrm>
          <a:prstGeom prst="line">
            <a:avLst/>
          </a:prstGeom>
          <a:ln w="38100" cap="flat">
            <a:solidFill>
              <a:srgbClr val="000000"/>
            </a:solidFill>
            <a:prstDash val="solid"/>
            <a:headEnd type="none" w="sm" len="sm"/>
            <a:tailEnd type="arrow" w="med" len="sm"/>
          </a:ln>
        </p:spPr>
      </p:sp>
      <p:pic>
        <p:nvPicPr>
          <p:cNvPr id="8" name="Picture 8"/>
          <p:cNvPicPr>
            <a:picLocks noChangeAspect="1"/>
          </p:cNvPicPr>
          <p:nvPr/>
        </p:nvPicPr>
        <p:blipFill>
          <a:blip r:embed="rId4"/>
          <a:srcRect/>
          <a:stretch>
            <a:fillRect/>
          </a:stretch>
        </p:blipFill>
        <p:spPr>
          <a:xfrm>
            <a:off x="441662" y="2732304"/>
            <a:ext cx="11272849" cy="1539150"/>
          </a:xfrm>
          <a:prstGeom prst="rect">
            <a:avLst/>
          </a:prstGeom>
        </p:spPr>
      </p:pic>
      <p:pic>
        <p:nvPicPr>
          <p:cNvPr id="9" name="Picture 9"/>
          <p:cNvPicPr>
            <a:picLocks noChangeAspect="1"/>
          </p:cNvPicPr>
          <p:nvPr/>
        </p:nvPicPr>
        <p:blipFill>
          <a:blip r:embed="rId5"/>
          <a:srcRect/>
          <a:stretch>
            <a:fillRect/>
          </a:stretch>
        </p:blipFill>
        <p:spPr>
          <a:xfrm>
            <a:off x="10590487" y="4889805"/>
            <a:ext cx="6183733" cy="5229970"/>
          </a:xfrm>
          <a:prstGeom prst="rect">
            <a:avLst/>
          </a:prstGeom>
        </p:spPr>
      </p:pic>
      <p:grpSp>
        <p:nvGrpSpPr>
          <p:cNvPr id="10" name="Group 10"/>
          <p:cNvGrpSpPr/>
          <p:nvPr/>
        </p:nvGrpSpPr>
        <p:grpSpPr>
          <a:xfrm>
            <a:off x="1613248" y="5143500"/>
            <a:ext cx="6950781" cy="3911331"/>
            <a:chOff x="0" y="0"/>
            <a:chExt cx="9267709" cy="5215108"/>
          </a:xfrm>
        </p:grpSpPr>
        <p:sp>
          <p:nvSpPr>
            <p:cNvPr id="11" name="TextBox 11"/>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12" name="TextBox 12"/>
            <p:cNvSpPr txBox="1"/>
            <p:nvPr/>
          </p:nvSpPr>
          <p:spPr>
            <a:xfrm>
              <a:off x="17466" y="2136204"/>
              <a:ext cx="8526526" cy="3078904"/>
            </a:xfrm>
            <a:prstGeom prst="rect">
              <a:avLst/>
            </a:prstGeom>
          </p:spPr>
          <p:txBody>
            <a:bodyPr lIns="0" tIns="0" rIns="0" bIns="0" rtlCol="0" anchor="t">
              <a:spAutoFit/>
            </a:bodyPr>
            <a:lstStyle/>
            <a:p>
              <a:pPr marL="0" lvl="0" indent="0" algn="ctr">
                <a:lnSpc>
                  <a:spcPts val="3709"/>
                </a:lnSpc>
                <a:spcBef>
                  <a:spcPct val="0"/>
                </a:spcBef>
              </a:pPr>
              <a:r>
                <a:rPr lang="en-US" sz="2649">
                  <a:solidFill>
                    <a:srgbClr val="000000"/>
                  </a:solidFill>
                  <a:latin typeface="Fira Sans Light Bold"/>
                </a:rPr>
                <a:t>La fonction creerImgBlancNoir génère une image en noir et blanc. Cette image peut être représentée sous forme d'une matrice de pixels, chaque pixel ayant une valeur de 0 (noir) ou 1 (blanc).</a:t>
              </a:r>
            </a:p>
          </p:txBody>
        </p:sp>
      </p:grpSp>
      <p:sp>
        <p:nvSpPr>
          <p:cNvPr id="13" name="TextBox 13"/>
          <p:cNvSpPr txBox="1"/>
          <p:nvPr/>
        </p:nvSpPr>
        <p:spPr>
          <a:xfrm>
            <a:off x="-1185991" y="2250241"/>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
        <p:nvSpPr>
          <p:cNvPr id="14" name="TextBox 14"/>
          <p:cNvSpPr txBox="1"/>
          <p:nvPr/>
        </p:nvSpPr>
        <p:spPr>
          <a:xfrm>
            <a:off x="8564029" y="4308780"/>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sp>
        <p:nvSpPr>
          <p:cNvPr id="6" name="AutoShape 6"/>
          <p:cNvSpPr/>
          <p:nvPr/>
        </p:nvSpPr>
        <p:spPr>
          <a:xfrm rot="14450">
            <a:off x="9169419" y="3748933"/>
            <a:ext cx="4531993" cy="0"/>
          </a:xfrm>
          <a:prstGeom prst="line">
            <a:avLst/>
          </a:prstGeom>
          <a:ln w="38100" cap="flat">
            <a:solidFill>
              <a:srgbClr val="000000"/>
            </a:solidFill>
            <a:prstDash val="solid"/>
            <a:headEnd type="none" w="sm" len="sm"/>
            <a:tailEnd type="none" w="sm" len="sm"/>
          </a:ln>
        </p:spPr>
      </p:sp>
      <p:sp>
        <p:nvSpPr>
          <p:cNvPr id="7" name="AutoShape 7"/>
          <p:cNvSpPr/>
          <p:nvPr/>
        </p:nvSpPr>
        <p:spPr>
          <a:xfrm rot="5523317">
            <a:off x="13188196" y="4252404"/>
            <a:ext cx="1064570" cy="0"/>
          </a:xfrm>
          <a:prstGeom prst="line">
            <a:avLst/>
          </a:prstGeom>
          <a:ln w="38100" cap="flat">
            <a:solidFill>
              <a:srgbClr val="000000"/>
            </a:solidFill>
            <a:prstDash val="solid"/>
            <a:headEnd type="none" w="sm" len="sm"/>
            <a:tailEnd type="arrow" w="med" len="sm"/>
          </a:ln>
        </p:spPr>
      </p:sp>
      <p:pic>
        <p:nvPicPr>
          <p:cNvPr id="8" name="Picture 8"/>
          <p:cNvPicPr>
            <a:picLocks noChangeAspect="1"/>
          </p:cNvPicPr>
          <p:nvPr/>
        </p:nvPicPr>
        <p:blipFill>
          <a:blip r:embed="rId4"/>
          <a:srcRect/>
          <a:stretch>
            <a:fillRect/>
          </a:stretch>
        </p:blipFill>
        <p:spPr>
          <a:xfrm>
            <a:off x="367861" y="2694076"/>
            <a:ext cx="10584487" cy="1841558"/>
          </a:xfrm>
          <a:prstGeom prst="rect">
            <a:avLst/>
          </a:prstGeom>
        </p:spPr>
      </p:pic>
      <p:pic>
        <p:nvPicPr>
          <p:cNvPr id="9" name="Picture 9"/>
          <p:cNvPicPr>
            <a:picLocks noChangeAspect="1"/>
          </p:cNvPicPr>
          <p:nvPr/>
        </p:nvPicPr>
        <p:blipFill>
          <a:blip r:embed="rId5"/>
          <a:srcRect/>
          <a:stretch>
            <a:fillRect/>
          </a:stretch>
        </p:blipFill>
        <p:spPr>
          <a:xfrm>
            <a:off x="10651688" y="4893773"/>
            <a:ext cx="6099566" cy="5203177"/>
          </a:xfrm>
          <a:prstGeom prst="rect">
            <a:avLst/>
          </a:prstGeom>
        </p:spPr>
      </p:pic>
      <p:grpSp>
        <p:nvGrpSpPr>
          <p:cNvPr id="10" name="Group 10"/>
          <p:cNvGrpSpPr/>
          <p:nvPr/>
        </p:nvGrpSpPr>
        <p:grpSpPr>
          <a:xfrm>
            <a:off x="1958579" y="4804080"/>
            <a:ext cx="6950781" cy="4378056"/>
            <a:chOff x="0" y="0"/>
            <a:chExt cx="9267709" cy="5837408"/>
          </a:xfrm>
        </p:grpSpPr>
        <p:sp>
          <p:nvSpPr>
            <p:cNvPr id="11" name="TextBox 11"/>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12" name="TextBox 12"/>
            <p:cNvSpPr txBox="1"/>
            <p:nvPr/>
          </p:nvSpPr>
          <p:spPr>
            <a:xfrm>
              <a:off x="17466" y="2136204"/>
              <a:ext cx="8526526" cy="3701204"/>
            </a:xfrm>
            <a:prstGeom prst="rect">
              <a:avLst/>
            </a:prstGeom>
          </p:spPr>
          <p:txBody>
            <a:bodyPr lIns="0" tIns="0" rIns="0" bIns="0" rtlCol="0" anchor="t">
              <a:spAutoFit/>
            </a:bodyPr>
            <a:lstStyle/>
            <a:p>
              <a:pPr marL="0" lvl="0" indent="0" algn="ctr">
                <a:lnSpc>
                  <a:spcPts val="3709"/>
                </a:lnSpc>
                <a:spcBef>
                  <a:spcPct val="0"/>
                </a:spcBef>
              </a:pPr>
              <a:r>
                <a:rPr lang="en-US" sz="2649">
                  <a:solidFill>
                    <a:srgbClr val="000000"/>
                  </a:solidFill>
                  <a:latin typeface="Fira Sans Light Bold"/>
                </a:rPr>
                <a:t>La fonction "negatif" prend en entrée une matrice "Img" représentant une image et renvoie une image négative en inversant les valeurs de la matrice "Img" (les valeurs 0 deviennent 1 et les valeurs 1 deviennent 0).</a:t>
              </a:r>
            </a:p>
          </p:txBody>
        </p:sp>
      </p:grpSp>
      <p:sp>
        <p:nvSpPr>
          <p:cNvPr id="13" name="TextBox 13"/>
          <p:cNvSpPr txBox="1"/>
          <p:nvPr/>
        </p:nvSpPr>
        <p:spPr>
          <a:xfrm>
            <a:off x="-1570455" y="2198776"/>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
        <p:nvSpPr>
          <p:cNvPr id="14" name="TextBox 14"/>
          <p:cNvSpPr txBox="1"/>
          <p:nvPr/>
        </p:nvSpPr>
        <p:spPr>
          <a:xfrm>
            <a:off x="8909360" y="4434733"/>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602767" y="-3778684"/>
            <a:ext cx="13505732" cy="6226137"/>
            <a:chOff x="0" y="0"/>
            <a:chExt cx="11653156" cy="5372100"/>
          </a:xfrm>
        </p:grpSpPr>
        <p:sp>
          <p:nvSpPr>
            <p:cNvPr id="3" name="Freeform 3"/>
            <p:cNvSpPr/>
            <p:nvPr/>
          </p:nvSpPr>
          <p:spPr>
            <a:xfrm>
              <a:off x="0" y="0"/>
              <a:ext cx="11653155" cy="5372100"/>
            </a:xfrm>
            <a:custGeom>
              <a:avLst/>
              <a:gdLst/>
              <a:ahLst/>
              <a:cxnLst/>
              <a:rect l="l" t="t" r="r" b="b"/>
              <a:pathLst>
                <a:path w="11653155" h="5372100">
                  <a:moveTo>
                    <a:pt x="10102486" y="0"/>
                  </a:moveTo>
                  <a:lnTo>
                    <a:pt x="1550670" y="0"/>
                  </a:lnTo>
                  <a:lnTo>
                    <a:pt x="0" y="2686050"/>
                  </a:lnTo>
                  <a:lnTo>
                    <a:pt x="1550670" y="5372100"/>
                  </a:lnTo>
                  <a:lnTo>
                    <a:pt x="10102486" y="5372100"/>
                  </a:lnTo>
                  <a:lnTo>
                    <a:pt x="11653155" y="2686050"/>
                  </a:lnTo>
                  <a:lnTo>
                    <a:pt x="10102486" y="0"/>
                  </a:lnTo>
                  <a:close/>
                </a:path>
              </a:pathLst>
            </a:custGeom>
            <a:solidFill>
              <a:srgbClr val="FFFFFF"/>
            </a:solidFill>
          </p:spPr>
        </p:sp>
      </p:grpSp>
      <p:grpSp>
        <p:nvGrpSpPr>
          <p:cNvPr id="4" name="Group 4"/>
          <p:cNvGrpSpPr>
            <a:grpSpLocks noChangeAspect="1"/>
          </p:cNvGrpSpPr>
          <p:nvPr/>
        </p:nvGrpSpPr>
        <p:grpSpPr>
          <a:xfrm>
            <a:off x="9489726" y="0"/>
            <a:ext cx="11879371" cy="10287000"/>
            <a:chOff x="0" y="0"/>
            <a:chExt cx="4282440" cy="3708400"/>
          </a:xfrm>
        </p:grpSpPr>
        <p:sp>
          <p:nvSpPr>
            <p:cNvPr id="5" name="Freeform 5"/>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21913" r="-21913"/>
              </a:stretch>
            </a:blipFill>
          </p:spPr>
        </p:sp>
      </p:grpSp>
      <p:grpSp>
        <p:nvGrpSpPr>
          <p:cNvPr id="6" name="Group 6"/>
          <p:cNvGrpSpPr/>
          <p:nvPr/>
        </p:nvGrpSpPr>
        <p:grpSpPr>
          <a:xfrm>
            <a:off x="9912490" y="8090781"/>
            <a:ext cx="4434864" cy="4392438"/>
            <a:chOff x="0" y="0"/>
            <a:chExt cx="5423989" cy="5372100"/>
          </a:xfrm>
        </p:grpSpPr>
        <p:sp>
          <p:nvSpPr>
            <p:cNvPr id="7" name="Freeform 7"/>
            <p:cNvSpPr/>
            <p:nvPr/>
          </p:nvSpPr>
          <p:spPr>
            <a:xfrm>
              <a:off x="0" y="0"/>
              <a:ext cx="5423989" cy="5372100"/>
            </a:xfrm>
            <a:custGeom>
              <a:avLst/>
              <a:gdLst/>
              <a:ahLst/>
              <a:cxnLst/>
              <a:rect l="l" t="t" r="r" b="b"/>
              <a:pathLst>
                <a:path w="5423989" h="5372100">
                  <a:moveTo>
                    <a:pt x="3873319" y="0"/>
                  </a:moveTo>
                  <a:lnTo>
                    <a:pt x="1550670" y="0"/>
                  </a:lnTo>
                  <a:lnTo>
                    <a:pt x="0" y="2686050"/>
                  </a:lnTo>
                  <a:lnTo>
                    <a:pt x="1550670" y="5372100"/>
                  </a:lnTo>
                  <a:lnTo>
                    <a:pt x="3873319" y="5372100"/>
                  </a:lnTo>
                  <a:lnTo>
                    <a:pt x="5423989" y="2686050"/>
                  </a:lnTo>
                  <a:lnTo>
                    <a:pt x="3873319" y="0"/>
                  </a:lnTo>
                  <a:close/>
                </a:path>
              </a:pathLst>
            </a:custGeom>
            <a:solidFill>
              <a:srgbClr val="A066CB"/>
            </a:solidFill>
          </p:spPr>
        </p:sp>
      </p:grpSp>
      <p:sp>
        <p:nvSpPr>
          <p:cNvPr id="8" name="AutoShape 8"/>
          <p:cNvSpPr/>
          <p:nvPr/>
        </p:nvSpPr>
        <p:spPr>
          <a:xfrm rot="5402203">
            <a:off x="-917714" y="6990817"/>
            <a:ext cx="4088270" cy="0"/>
          </a:xfrm>
          <a:prstGeom prst="line">
            <a:avLst/>
          </a:prstGeom>
          <a:ln w="47625" cap="rnd">
            <a:solidFill>
              <a:srgbClr val="86C7ED"/>
            </a:solidFill>
            <a:prstDash val="sysDot"/>
            <a:headEnd type="none" w="sm" len="sm"/>
            <a:tailEnd type="none" w="sm" len="sm"/>
          </a:ln>
        </p:spPr>
      </p:sp>
      <p:sp>
        <p:nvSpPr>
          <p:cNvPr id="9" name="AutoShape 9"/>
          <p:cNvSpPr/>
          <p:nvPr/>
        </p:nvSpPr>
        <p:spPr>
          <a:xfrm>
            <a:off x="1051941" y="4839024"/>
            <a:ext cx="239988" cy="262851"/>
          </a:xfrm>
          <a:prstGeom prst="rect">
            <a:avLst/>
          </a:prstGeom>
          <a:solidFill>
            <a:srgbClr val="A066CB"/>
          </a:solidFill>
        </p:spPr>
      </p:sp>
      <p:sp>
        <p:nvSpPr>
          <p:cNvPr id="10" name="AutoShape 10"/>
          <p:cNvSpPr/>
          <p:nvPr/>
        </p:nvSpPr>
        <p:spPr>
          <a:xfrm>
            <a:off x="1005032" y="9058764"/>
            <a:ext cx="239988" cy="262851"/>
          </a:xfrm>
          <a:prstGeom prst="rect">
            <a:avLst/>
          </a:prstGeom>
          <a:solidFill>
            <a:srgbClr val="A066CB"/>
          </a:solidFill>
        </p:spPr>
      </p:sp>
      <p:sp>
        <p:nvSpPr>
          <p:cNvPr id="11" name="AutoShape 11"/>
          <p:cNvSpPr/>
          <p:nvPr/>
        </p:nvSpPr>
        <p:spPr>
          <a:xfrm>
            <a:off x="11920458" y="5295900"/>
            <a:ext cx="9525" cy="309189"/>
          </a:xfrm>
          <a:prstGeom prst="rect">
            <a:avLst/>
          </a:prstGeom>
          <a:solidFill>
            <a:srgbClr val="A066CB"/>
          </a:solidFill>
        </p:spPr>
      </p:sp>
      <p:sp>
        <p:nvSpPr>
          <p:cNvPr id="12" name="AutoShape 12"/>
          <p:cNvSpPr/>
          <p:nvPr/>
        </p:nvSpPr>
        <p:spPr>
          <a:xfrm rot="5405412">
            <a:off x="1016653" y="6381971"/>
            <a:ext cx="239988" cy="262851"/>
          </a:xfrm>
          <a:prstGeom prst="rect">
            <a:avLst/>
          </a:prstGeom>
          <a:solidFill>
            <a:srgbClr val="A066CB"/>
          </a:solidFill>
        </p:spPr>
      </p:sp>
      <p:sp>
        <p:nvSpPr>
          <p:cNvPr id="13" name="AutoShape 13"/>
          <p:cNvSpPr/>
          <p:nvPr/>
        </p:nvSpPr>
        <p:spPr>
          <a:xfrm>
            <a:off x="1005032" y="7700397"/>
            <a:ext cx="239988" cy="262851"/>
          </a:xfrm>
          <a:prstGeom prst="rect">
            <a:avLst/>
          </a:prstGeom>
          <a:solidFill>
            <a:srgbClr val="A066CB"/>
          </a:solidFill>
        </p:spPr>
      </p:sp>
      <p:sp>
        <p:nvSpPr>
          <p:cNvPr id="14" name="TextBox 14"/>
          <p:cNvSpPr txBox="1"/>
          <p:nvPr/>
        </p:nvSpPr>
        <p:spPr>
          <a:xfrm>
            <a:off x="470491" y="526469"/>
            <a:ext cx="7849654" cy="1455966"/>
          </a:xfrm>
          <a:prstGeom prst="rect">
            <a:avLst/>
          </a:prstGeom>
        </p:spPr>
        <p:txBody>
          <a:bodyPr lIns="0" tIns="0" rIns="0" bIns="0" rtlCol="0" anchor="t">
            <a:spAutoFit/>
          </a:bodyPr>
          <a:lstStyle/>
          <a:p>
            <a:pPr marL="0" lvl="0" indent="0">
              <a:lnSpc>
                <a:spcPts val="11148"/>
              </a:lnSpc>
              <a:spcBef>
                <a:spcPct val="0"/>
              </a:spcBef>
            </a:pPr>
            <a:r>
              <a:rPr lang="en-US" sz="10134" spc="-202">
                <a:solidFill>
                  <a:srgbClr val="000000"/>
                </a:solidFill>
                <a:latin typeface="Fira Sans Medium Bold"/>
              </a:rPr>
              <a:t>Partie III: </a:t>
            </a:r>
          </a:p>
        </p:txBody>
      </p:sp>
      <p:sp>
        <p:nvSpPr>
          <p:cNvPr id="15" name="TextBox 15"/>
          <p:cNvSpPr txBox="1"/>
          <p:nvPr/>
        </p:nvSpPr>
        <p:spPr>
          <a:xfrm>
            <a:off x="470491" y="2713589"/>
            <a:ext cx="5382696" cy="547370"/>
          </a:xfrm>
          <a:prstGeom prst="rect">
            <a:avLst/>
          </a:prstGeom>
        </p:spPr>
        <p:txBody>
          <a:bodyPr lIns="0" tIns="0" rIns="0" bIns="0" rtlCol="0" anchor="t">
            <a:spAutoFit/>
          </a:bodyPr>
          <a:lstStyle/>
          <a:p>
            <a:pPr algn="ctr">
              <a:lnSpc>
                <a:spcPts val="4419"/>
              </a:lnSpc>
              <a:spcBef>
                <a:spcPct val="0"/>
              </a:spcBef>
            </a:pPr>
            <a:r>
              <a:rPr lang="en-US" sz="3399" spc="-67">
                <a:solidFill>
                  <a:srgbClr val="000000"/>
                </a:solidFill>
                <a:latin typeface="Fira Sans Medium"/>
              </a:rPr>
              <a:t>Les images en niveau de gris</a:t>
            </a:r>
          </a:p>
        </p:txBody>
      </p:sp>
      <p:sp>
        <p:nvSpPr>
          <p:cNvPr id="16" name="TextBox 16"/>
          <p:cNvSpPr txBox="1"/>
          <p:nvPr/>
        </p:nvSpPr>
        <p:spPr>
          <a:xfrm>
            <a:off x="1386798" y="4703750"/>
            <a:ext cx="1737003"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luminance</a:t>
            </a:r>
          </a:p>
        </p:txBody>
      </p:sp>
      <p:sp>
        <p:nvSpPr>
          <p:cNvPr id="17" name="TextBox 17"/>
          <p:cNvSpPr txBox="1"/>
          <p:nvPr/>
        </p:nvSpPr>
        <p:spPr>
          <a:xfrm>
            <a:off x="1386798" y="6246697"/>
            <a:ext cx="1564005"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constrast</a:t>
            </a:r>
          </a:p>
        </p:txBody>
      </p:sp>
      <p:sp>
        <p:nvSpPr>
          <p:cNvPr id="18" name="TextBox 18"/>
          <p:cNvSpPr txBox="1"/>
          <p:nvPr/>
        </p:nvSpPr>
        <p:spPr>
          <a:xfrm>
            <a:off x="1386798" y="7565123"/>
            <a:ext cx="1906905"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profondeur</a:t>
            </a:r>
          </a:p>
        </p:txBody>
      </p:sp>
      <p:sp>
        <p:nvSpPr>
          <p:cNvPr id="19" name="TextBox 19"/>
          <p:cNvSpPr txBox="1"/>
          <p:nvPr/>
        </p:nvSpPr>
        <p:spPr>
          <a:xfrm>
            <a:off x="1386798" y="8879573"/>
            <a:ext cx="996315"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ouvrir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anim calcmode="lin" valueType="num">
                                      <p:cBhvr>
                                        <p:cTn id="28" dur="1000" fill="hold"/>
                                        <p:tgtEl>
                                          <p:spTgt spid="9"/>
                                        </p:tgtEl>
                                        <p:attrNameLst>
                                          <p:attrName>ppt_x</p:attrName>
                                        </p:attrNameLst>
                                      </p:cBhvr>
                                      <p:tavLst>
                                        <p:tav tm="0">
                                          <p:val>
                                            <p:strVal val="#ppt_x"/>
                                          </p:val>
                                        </p:tav>
                                        <p:tav tm="100000">
                                          <p:val>
                                            <p:strVal val="#ppt_x"/>
                                          </p:val>
                                        </p:tav>
                                      </p:tavLst>
                                    </p:anim>
                                    <p:anim calcmode="lin" valueType="num">
                                      <p:cBhvr>
                                        <p:cTn id="29" dur="1000" fill="hold"/>
                                        <p:tgtEl>
                                          <p:spTgt spid="9"/>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000"/>
                                        <p:tgtEl>
                                          <p:spTgt spid="11"/>
                                        </p:tgtEl>
                                      </p:cBhvr>
                                    </p:animEffect>
                                    <p:anim calcmode="lin" valueType="num">
                                      <p:cBhvr>
                                        <p:cTn id="38" dur="1000" fill="hold"/>
                                        <p:tgtEl>
                                          <p:spTgt spid="11"/>
                                        </p:tgtEl>
                                        <p:attrNameLst>
                                          <p:attrName>ppt_x</p:attrName>
                                        </p:attrNameLst>
                                      </p:cBhvr>
                                      <p:tavLst>
                                        <p:tav tm="0">
                                          <p:val>
                                            <p:strVal val="#ppt_x"/>
                                          </p:val>
                                        </p:tav>
                                        <p:tav tm="100000">
                                          <p:val>
                                            <p:strVal val="#ppt_x"/>
                                          </p:val>
                                        </p:tav>
                                      </p:tavLst>
                                    </p:anim>
                                    <p:anim calcmode="lin" valueType="num">
                                      <p:cBhvr>
                                        <p:cTn id="39" dur="1000" fill="hold"/>
                                        <p:tgtEl>
                                          <p:spTgt spid="11"/>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1000"/>
                                        <p:tgtEl>
                                          <p:spTgt spid="15"/>
                                        </p:tgtEl>
                                      </p:cBhvr>
                                    </p:animEffect>
                                    <p:anim calcmode="lin" valueType="num">
                                      <p:cBhvr>
                                        <p:cTn id="58" dur="1000" fill="hold"/>
                                        <p:tgtEl>
                                          <p:spTgt spid="15"/>
                                        </p:tgtEl>
                                        <p:attrNameLst>
                                          <p:attrName>ppt_x</p:attrName>
                                        </p:attrNameLst>
                                      </p:cBhvr>
                                      <p:tavLst>
                                        <p:tav tm="0">
                                          <p:val>
                                            <p:strVal val="#ppt_x"/>
                                          </p:val>
                                        </p:tav>
                                        <p:tav tm="100000">
                                          <p:val>
                                            <p:strVal val="#ppt_x"/>
                                          </p:val>
                                        </p:tav>
                                      </p:tavLst>
                                    </p:anim>
                                    <p:anim calcmode="lin" valueType="num">
                                      <p:cBhvr>
                                        <p:cTn id="59" dur="1000" fill="hold"/>
                                        <p:tgtEl>
                                          <p:spTgt spid="15"/>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fade">
                                      <p:cBhvr>
                                        <p:cTn id="62" dur="1000"/>
                                        <p:tgtEl>
                                          <p:spTgt spid="16"/>
                                        </p:tgtEl>
                                      </p:cBhvr>
                                    </p:animEffect>
                                    <p:anim calcmode="lin" valueType="num">
                                      <p:cBhvr>
                                        <p:cTn id="63" dur="1000" fill="hold"/>
                                        <p:tgtEl>
                                          <p:spTgt spid="16"/>
                                        </p:tgtEl>
                                        <p:attrNameLst>
                                          <p:attrName>ppt_x</p:attrName>
                                        </p:attrNameLst>
                                      </p:cBhvr>
                                      <p:tavLst>
                                        <p:tav tm="0">
                                          <p:val>
                                            <p:strVal val="#ppt_x"/>
                                          </p:val>
                                        </p:tav>
                                        <p:tav tm="100000">
                                          <p:val>
                                            <p:strVal val="#ppt_x"/>
                                          </p:val>
                                        </p:tav>
                                      </p:tavLst>
                                    </p:anim>
                                    <p:anim calcmode="lin" valueType="num">
                                      <p:cBhvr>
                                        <p:cTn id="64" dur="1000" fill="hold"/>
                                        <p:tgtEl>
                                          <p:spTgt spid="16"/>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1000"/>
                                        <p:tgtEl>
                                          <p:spTgt spid="17"/>
                                        </p:tgtEl>
                                      </p:cBhvr>
                                    </p:animEffect>
                                    <p:anim calcmode="lin" valueType="num">
                                      <p:cBhvr>
                                        <p:cTn id="68" dur="1000" fill="hold"/>
                                        <p:tgtEl>
                                          <p:spTgt spid="17"/>
                                        </p:tgtEl>
                                        <p:attrNameLst>
                                          <p:attrName>ppt_x</p:attrName>
                                        </p:attrNameLst>
                                      </p:cBhvr>
                                      <p:tavLst>
                                        <p:tav tm="0">
                                          <p:val>
                                            <p:strVal val="#ppt_x"/>
                                          </p:val>
                                        </p:tav>
                                        <p:tav tm="100000">
                                          <p:val>
                                            <p:strVal val="#ppt_x"/>
                                          </p:val>
                                        </p:tav>
                                      </p:tavLst>
                                    </p:anim>
                                    <p:anim calcmode="lin" valueType="num">
                                      <p:cBhvr>
                                        <p:cTn id="69" dur="1000" fill="hold"/>
                                        <p:tgtEl>
                                          <p:spTgt spid="17"/>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fade">
                                      <p:cBhvr>
                                        <p:cTn id="72" dur="1000"/>
                                        <p:tgtEl>
                                          <p:spTgt spid="18"/>
                                        </p:tgtEl>
                                      </p:cBhvr>
                                    </p:animEffect>
                                    <p:anim calcmode="lin" valueType="num">
                                      <p:cBhvr>
                                        <p:cTn id="73" dur="1000" fill="hold"/>
                                        <p:tgtEl>
                                          <p:spTgt spid="18"/>
                                        </p:tgtEl>
                                        <p:attrNameLst>
                                          <p:attrName>ppt_x</p:attrName>
                                        </p:attrNameLst>
                                      </p:cBhvr>
                                      <p:tavLst>
                                        <p:tav tm="0">
                                          <p:val>
                                            <p:strVal val="#ppt_x"/>
                                          </p:val>
                                        </p:tav>
                                        <p:tav tm="100000">
                                          <p:val>
                                            <p:strVal val="#ppt_x"/>
                                          </p:val>
                                        </p:tav>
                                      </p:tavLst>
                                    </p:anim>
                                    <p:anim calcmode="lin" valueType="num">
                                      <p:cBhvr>
                                        <p:cTn id="74" dur="1000" fill="hold"/>
                                        <p:tgtEl>
                                          <p:spTgt spid="18"/>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1000"/>
                                        <p:tgtEl>
                                          <p:spTgt spid="19"/>
                                        </p:tgtEl>
                                      </p:cBhvr>
                                    </p:animEffect>
                                    <p:anim calcmode="lin" valueType="num">
                                      <p:cBhvr>
                                        <p:cTn id="78" dur="1000" fill="hold"/>
                                        <p:tgtEl>
                                          <p:spTgt spid="19"/>
                                        </p:tgtEl>
                                        <p:attrNameLst>
                                          <p:attrName>ppt_x</p:attrName>
                                        </p:attrNameLst>
                                      </p:cBhvr>
                                      <p:tavLst>
                                        <p:tav tm="0">
                                          <p:val>
                                            <p:strVal val="#ppt_x"/>
                                          </p:val>
                                        </p:tav>
                                        <p:tav tm="100000">
                                          <p:val>
                                            <p:strVal val="#ppt_x"/>
                                          </p:val>
                                        </p:tav>
                                      </p:tavLst>
                                    </p:anim>
                                    <p:anim calcmode="lin" valueType="num">
                                      <p:cBhvr>
                                        <p:cTn id="7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sp>
        <p:nvSpPr>
          <p:cNvPr id="6" name="AutoShape 6"/>
          <p:cNvSpPr/>
          <p:nvPr/>
        </p:nvSpPr>
        <p:spPr>
          <a:xfrm rot="5948">
            <a:off x="9609649" y="3380543"/>
            <a:ext cx="5505066" cy="0"/>
          </a:xfrm>
          <a:prstGeom prst="line">
            <a:avLst/>
          </a:prstGeom>
          <a:ln w="38100" cap="flat">
            <a:solidFill>
              <a:srgbClr val="000000"/>
            </a:solidFill>
            <a:prstDash val="solid"/>
            <a:headEnd type="none" w="sm" len="sm"/>
            <a:tailEnd type="none" w="sm" len="sm"/>
          </a:ln>
        </p:spPr>
      </p:sp>
      <p:sp>
        <p:nvSpPr>
          <p:cNvPr id="7" name="AutoShape 7"/>
          <p:cNvSpPr/>
          <p:nvPr/>
        </p:nvSpPr>
        <p:spPr>
          <a:xfrm rot="5381097">
            <a:off x="13374005" y="5112419"/>
            <a:ext cx="3462439" cy="0"/>
          </a:xfrm>
          <a:prstGeom prst="line">
            <a:avLst/>
          </a:prstGeom>
          <a:ln w="38100" cap="flat">
            <a:solidFill>
              <a:srgbClr val="000000"/>
            </a:solidFill>
            <a:prstDash val="solid"/>
            <a:headEnd type="none" w="sm" len="sm"/>
            <a:tailEnd type="arrow" w="med" len="sm"/>
          </a:ln>
        </p:spPr>
      </p:sp>
      <p:pic>
        <p:nvPicPr>
          <p:cNvPr id="8" name="Picture 8"/>
          <p:cNvPicPr>
            <a:picLocks noChangeAspect="1"/>
          </p:cNvPicPr>
          <p:nvPr/>
        </p:nvPicPr>
        <p:blipFill>
          <a:blip r:embed="rId4"/>
          <a:srcRect/>
          <a:stretch>
            <a:fillRect/>
          </a:stretch>
        </p:blipFill>
        <p:spPr>
          <a:xfrm>
            <a:off x="689565" y="2744713"/>
            <a:ext cx="11023902" cy="1958092"/>
          </a:xfrm>
          <a:prstGeom prst="rect">
            <a:avLst/>
          </a:prstGeom>
        </p:spPr>
      </p:pic>
      <p:pic>
        <p:nvPicPr>
          <p:cNvPr id="9" name="Picture 9"/>
          <p:cNvPicPr>
            <a:picLocks noChangeAspect="1"/>
          </p:cNvPicPr>
          <p:nvPr/>
        </p:nvPicPr>
        <p:blipFill>
          <a:blip r:embed="rId5"/>
          <a:srcRect r="6437"/>
          <a:stretch>
            <a:fillRect/>
          </a:stretch>
        </p:blipFill>
        <p:spPr>
          <a:xfrm>
            <a:off x="8377697" y="6862663"/>
            <a:ext cx="9272350" cy="581591"/>
          </a:xfrm>
          <a:prstGeom prst="rect">
            <a:avLst/>
          </a:prstGeom>
        </p:spPr>
      </p:pic>
      <p:grpSp>
        <p:nvGrpSpPr>
          <p:cNvPr id="10" name="Group 10"/>
          <p:cNvGrpSpPr/>
          <p:nvPr/>
        </p:nvGrpSpPr>
        <p:grpSpPr>
          <a:xfrm>
            <a:off x="1036994" y="4964430"/>
            <a:ext cx="6950781" cy="4378056"/>
            <a:chOff x="0" y="0"/>
            <a:chExt cx="9267709" cy="5837408"/>
          </a:xfrm>
        </p:grpSpPr>
        <p:sp>
          <p:nvSpPr>
            <p:cNvPr id="11" name="TextBox 11"/>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12" name="TextBox 12"/>
            <p:cNvSpPr txBox="1"/>
            <p:nvPr/>
          </p:nvSpPr>
          <p:spPr>
            <a:xfrm>
              <a:off x="17466" y="2136204"/>
              <a:ext cx="8526526" cy="3701204"/>
            </a:xfrm>
            <a:prstGeom prst="rect">
              <a:avLst/>
            </a:prstGeom>
          </p:spPr>
          <p:txBody>
            <a:bodyPr lIns="0" tIns="0" rIns="0" bIns="0" rtlCol="0" anchor="t">
              <a:spAutoFit/>
            </a:bodyPr>
            <a:lstStyle/>
            <a:p>
              <a:pPr marL="0" lvl="0" indent="0" algn="ctr">
                <a:lnSpc>
                  <a:spcPts val="3709"/>
                </a:lnSpc>
                <a:spcBef>
                  <a:spcPct val="0"/>
                </a:spcBef>
              </a:pPr>
              <a:r>
                <a:rPr lang="en-US" sz="2649">
                  <a:solidFill>
                    <a:srgbClr val="000000"/>
                  </a:solidFill>
                  <a:latin typeface="Fira Sans Light Bold"/>
                </a:rPr>
                <a:t>La fonction luminance calcule la luminance de l'image , qui est une mesure de la luminosité perçue par l'œil humain.Elle renvoie enfin une valeur numérique représentant la luminance de l'image.</a:t>
              </a:r>
            </a:p>
          </p:txBody>
        </p:sp>
      </p:grpSp>
      <p:sp>
        <p:nvSpPr>
          <p:cNvPr id="13" name="TextBox 13"/>
          <p:cNvSpPr txBox="1"/>
          <p:nvPr/>
        </p:nvSpPr>
        <p:spPr>
          <a:xfrm>
            <a:off x="6436661" y="6367363"/>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
        <p:nvSpPr>
          <p:cNvPr id="14" name="TextBox 14"/>
          <p:cNvSpPr txBox="1"/>
          <p:nvPr/>
        </p:nvSpPr>
        <p:spPr>
          <a:xfrm>
            <a:off x="-1230387" y="2249413"/>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sp>
        <p:nvSpPr>
          <p:cNvPr id="6" name="AutoShape 6"/>
          <p:cNvSpPr/>
          <p:nvPr/>
        </p:nvSpPr>
        <p:spPr>
          <a:xfrm rot="14450">
            <a:off x="9609633" y="3385306"/>
            <a:ext cx="4531993" cy="0"/>
          </a:xfrm>
          <a:prstGeom prst="line">
            <a:avLst/>
          </a:prstGeom>
          <a:ln w="38100" cap="flat">
            <a:solidFill>
              <a:srgbClr val="000000"/>
            </a:solidFill>
            <a:prstDash val="solid"/>
            <a:headEnd type="none" w="sm" len="sm"/>
            <a:tailEnd type="none" w="sm" len="sm"/>
          </a:ln>
        </p:spPr>
      </p:sp>
      <p:sp>
        <p:nvSpPr>
          <p:cNvPr id="7" name="AutoShape 7"/>
          <p:cNvSpPr/>
          <p:nvPr/>
        </p:nvSpPr>
        <p:spPr>
          <a:xfrm rot="5378434">
            <a:off x="12614772" y="4903354"/>
            <a:ext cx="3034790" cy="0"/>
          </a:xfrm>
          <a:prstGeom prst="line">
            <a:avLst/>
          </a:prstGeom>
          <a:ln w="38100" cap="flat">
            <a:solidFill>
              <a:srgbClr val="000000"/>
            </a:solidFill>
            <a:prstDash val="solid"/>
            <a:headEnd type="none" w="sm" len="sm"/>
            <a:tailEnd type="arrow" w="med" len="sm"/>
          </a:ln>
        </p:spPr>
      </p:sp>
      <p:pic>
        <p:nvPicPr>
          <p:cNvPr id="8" name="Picture 8"/>
          <p:cNvPicPr>
            <a:picLocks noChangeAspect="1"/>
          </p:cNvPicPr>
          <p:nvPr/>
        </p:nvPicPr>
        <p:blipFill>
          <a:blip r:embed="rId4"/>
          <a:srcRect/>
          <a:stretch>
            <a:fillRect/>
          </a:stretch>
        </p:blipFill>
        <p:spPr>
          <a:xfrm>
            <a:off x="759623" y="2671245"/>
            <a:ext cx="10362987" cy="2910154"/>
          </a:xfrm>
          <a:prstGeom prst="rect">
            <a:avLst/>
          </a:prstGeom>
        </p:spPr>
      </p:pic>
      <p:pic>
        <p:nvPicPr>
          <p:cNvPr id="9" name="Picture 9"/>
          <p:cNvPicPr>
            <a:picLocks noChangeAspect="1"/>
          </p:cNvPicPr>
          <p:nvPr/>
        </p:nvPicPr>
        <p:blipFill>
          <a:blip r:embed="rId5"/>
          <a:srcRect/>
          <a:stretch>
            <a:fillRect/>
          </a:stretch>
        </p:blipFill>
        <p:spPr>
          <a:xfrm>
            <a:off x="8329820" y="6439769"/>
            <a:ext cx="9958180" cy="615265"/>
          </a:xfrm>
          <a:prstGeom prst="rect">
            <a:avLst/>
          </a:prstGeom>
        </p:spPr>
      </p:pic>
      <p:grpSp>
        <p:nvGrpSpPr>
          <p:cNvPr id="10" name="Group 10"/>
          <p:cNvGrpSpPr/>
          <p:nvPr/>
        </p:nvGrpSpPr>
        <p:grpSpPr>
          <a:xfrm>
            <a:off x="1052241" y="5581399"/>
            <a:ext cx="6950781" cy="4378056"/>
            <a:chOff x="0" y="0"/>
            <a:chExt cx="9267709" cy="5837408"/>
          </a:xfrm>
        </p:grpSpPr>
        <p:sp>
          <p:nvSpPr>
            <p:cNvPr id="11" name="TextBox 11"/>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12" name="TextBox 12"/>
            <p:cNvSpPr txBox="1"/>
            <p:nvPr/>
          </p:nvSpPr>
          <p:spPr>
            <a:xfrm>
              <a:off x="17466" y="2136204"/>
              <a:ext cx="8526526" cy="3701204"/>
            </a:xfrm>
            <a:prstGeom prst="rect">
              <a:avLst/>
            </a:prstGeom>
          </p:spPr>
          <p:txBody>
            <a:bodyPr lIns="0" tIns="0" rIns="0" bIns="0" rtlCol="0" anchor="t">
              <a:spAutoFit/>
            </a:bodyPr>
            <a:lstStyle/>
            <a:p>
              <a:pPr marL="0" lvl="0" indent="0" algn="ctr">
                <a:lnSpc>
                  <a:spcPts val="3709"/>
                </a:lnSpc>
                <a:spcBef>
                  <a:spcPct val="0"/>
                </a:spcBef>
              </a:pPr>
              <a:r>
                <a:rPr lang="en-US" sz="2649">
                  <a:solidFill>
                    <a:srgbClr val="000000"/>
                  </a:solidFill>
                  <a:latin typeface="Fira Sans Light Bold"/>
                </a:rPr>
                <a:t>La fonction contraste calcule le contraste de l'image , qui est une mesure de la variance des niveaux de gris de l'image. Le contraste est donc déterminé en comparant les niveaux de gris de chaque pixel de l'image.</a:t>
              </a:r>
            </a:p>
          </p:txBody>
        </p:sp>
      </p:grpSp>
      <p:sp>
        <p:nvSpPr>
          <p:cNvPr id="13" name="TextBox 13"/>
          <p:cNvSpPr txBox="1"/>
          <p:nvPr/>
        </p:nvSpPr>
        <p:spPr>
          <a:xfrm>
            <a:off x="-1215140" y="2175945"/>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
        <p:nvSpPr>
          <p:cNvPr id="14" name="TextBox 14"/>
          <p:cNvSpPr txBox="1"/>
          <p:nvPr/>
        </p:nvSpPr>
        <p:spPr>
          <a:xfrm>
            <a:off x="6272614" y="5944469"/>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sp>
        <p:nvSpPr>
          <p:cNvPr id="6" name="AutoShape 6"/>
          <p:cNvSpPr/>
          <p:nvPr/>
        </p:nvSpPr>
        <p:spPr>
          <a:xfrm rot="14450">
            <a:off x="9609633" y="3385306"/>
            <a:ext cx="4531993" cy="0"/>
          </a:xfrm>
          <a:prstGeom prst="line">
            <a:avLst/>
          </a:prstGeom>
          <a:ln w="38100" cap="flat">
            <a:solidFill>
              <a:srgbClr val="000000"/>
            </a:solidFill>
            <a:prstDash val="solid"/>
            <a:headEnd type="none" w="sm" len="sm"/>
            <a:tailEnd type="none" w="sm" len="sm"/>
          </a:ln>
        </p:spPr>
      </p:sp>
      <p:sp>
        <p:nvSpPr>
          <p:cNvPr id="7" name="AutoShape 7"/>
          <p:cNvSpPr/>
          <p:nvPr/>
        </p:nvSpPr>
        <p:spPr>
          <a:xfrm rot="5382686">
            <a:off x="12242111" y="5276020"/>
            <a:ext cx="3780110" cy="0"/>
          </a:xfrm>
          <a:prstGeom prst="line">
            <a:avLst/>
          </a:prstGeom>
          <a:ln w="38100" cap="flat">
            <a:solidFill>
              <a:srgbClr val="000000"/>
            </a:solidFill>
            <a:prstDash val="solid"/>
            <a:headEnd type="none" w="sm" len="sm"/>
            <a:tailEnd type="arrow" w="med" len="sm"/>
          </a:ln>
        </p:spPr>
      </p:sp>
      <p:pic>
        <p:nvPicPr>
          <p:cNvPr id="8" name="Picture 8"/>
          <p:cNvPicPr>
            <a:picLocks noChangeAspect="1"/>
          </p:cNvPicPr>
          <p:nvPr/>
        </p:nvPicPr>
        <p:blipFill>
          <a:blip r:embed="rId4"/>
          <a:srcRect/>
          <a:stretch>
            <a:fillRect/>
          </a:stretch>
        </p:blipFill>
        <p:spPr>
          <a:xfrm>
            <a:off x="704583" y="2582788"/>
            <a:ext cx="10169826" cy="4310390"/>
          </a:xfrm>
          <a:prstGeom prst="rect">
            <a:avLst/>
          </a:prstGeom>
        </p:spPr>
      </p:pic>
      <p:pic>
        <p:nvPicPr>
          <p:cNvPr id="9" name="Picture 9"/>
          <p:cNvPicPr>
            <a:picLocks noChangeAspect="1"/>
          </p:cNvPicPr>
          <p:nvPr/>
        </p:nvPicPr>
        <p:blipFill>
          <a:blip r:embed="rId5"/>
          <a:srcRect r="8515"/>
          <a:stretch>
            <a:fillRect/>
          </a:stretch>
        </p:blipFill>
        <p:spPr>
          <a:xfrm>
            <a:off x="8610766" y="7185101"/>
            <a:ext cx="8853211" cy="595124"/>
          </a:xfrm>
          <a:prstGeom prst="rect">
            <a:avLst/>
          </a:prstGeom>
        </p:spPr>
      </p:pic>
      <p:grpSp>
        <p:nvGrpSpPr>
          <p:cNvPr id="10" name="Group 10"/>
          <p:cNvGrpSpPr/>
          <p:nvPr/>
        </p:nvGrpSpPr>
        <p:grpSpPr>
          <a:xfrm>
            <a:off x="2365231" y="6669340"/>
            <a:ext cx="4850368" cy="3380767"/>
            <a:chOff x="0" y="0"/>
            <a:chExt cx="6467158" cy="4507689"/>
          </a:xfrm>
        </p:grpSpPr>
        <p:sp>
          <p:nvSpPr>
            <p:cNvPr id="11" name="TextBox 11"/>
            <p:cNvSpPr txBox="1"/>
            <p:nvPr/>
          </p:nvSpPr>
          <p:spPr>
            <a:xfrm>
              <a:off x="0" y="334914"/>
              <a:ext cx="6467158" cy="793548"/>
            </a:xfrm>
            <a:prstGeom prst="rect">
              <a:avLst/>
            </a:prstGeom>
          </p:spPr>
          <p:txBody>
            <a:bodyPr lIns="0" tIns="0" rIns="0" bIns="0" rtlCol="0" anchor="t">
              <a:spAutoFit/>
            </a:bodyPr>
            <a:lstStyle/>
            <a:p>
              <a:pPr marL="0" lvl="0" indent="0" algn="ctr">
                <a:lnSpc>
                  <a:spcPts val="4471"/>
                </a:lnSpc>
                <a:spcBef>
                  <a:spcPct val="0"/>
                </a:spcBef>
              </a:pPr>
              <a:r>
                <a:rPr lang="en-US" sz="4064">
                  <a:solidFill>
                    <a:srgbClr val="1836B2"/>
                  </a:solidFill>
                  <a:latin typeface="Fira Sans Medium Bold"/>
                </a:rPr>
                <a:t>Explication</a:t>
              </a:r>
            </a:p>
          </p:txBody>
        </p:sp>
        <p:sp>
          <p:nvSpPr>
            <p:cNvPr id="12" name="TextBox 12"/>
            <p:cNvSpPr txBox="1"/>
            <p:nvPr/>
          </p:nvSpPr>
          <p:spPr>
            <a:xfrm>
              <a:off x="12188" y="1492458"/>
              <a:ext cx="5949948" cy="3015231"/>
            </a:xfrm>
            <a:prstGeom prst="rect">
              <a:avLst/>
            </a:prstGeom>
          </p:spPr>
          <p:txBody>
            <a:bodyPr lIns="0" tIns="0" rIns="0" bIns="0" rtlCol="0" anchor="t">
              <a:spAutoFit/>
            </a:bodyPr>
            <a:lstStyle/>
            <a:p>
              <a:pPr marL="0" lvl="0" indent="0" algn="ctr">
                <a:lnSpc>
                  <a:spcPts val="2588"/>
                </a:lnSpc>
                <a:spcBef>
                  <a:spcPct val="0"/>
                </a:spcBef>
              </a:pPr>
              <a:r>
                <a:rPr lang="en-US" sz="1849">
                  <a:solidFill>
                    <a:srgbClr val="000000"/>
                  </a:solidFill>
                  <a:latin typeface="Fira Sans Light Bold"/>
                </a:rPr>
                <a:t>La fonction profondeur renvoie la valeur maximale des pixels dans l'image "Img". Cette valeur est également appelée "profondeur de couleur" ou "profondeur de bits", et elle détermine le nombre de bits utilisés pour représenter chaque pixel de l'image.</a:t>
              </a:r>
            </a:p>
          </p:txBody>
        </p:sp>
      </p:grpSp>
      <p:sp>
        <p:nvSpPr>
          <p:cNvPr id="13" name="TextBox 13"/>
          <p:cNvSpPr txBox="1"/>
          <p:nvPr/>
        </p:nvSpPr>
        <p:spPr>
          <a:xfrm>
            <a:off x="9144000" y="6397877"/>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
        <p:nvSpPr>
          <p:cNvPr id="14" name="TextBox 14"/>
          <p:cNvSpPr txBox="1"/>
          <p:nvPr/>
        </p:nvSpPr>
        <p:spPr>
          <a:xfrm>
            <a:off x="-1230387" y="2087488"/>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602767" y="-3778684"/>
            <a:ext cx="13505732" cy="6226137"/>
            <a:chOff x="0" y="0"/>
            <a:chExt cx="11653156" cy="5372100"/>
          </a:xfrm>
        </p:grpSpPr>
        <p:sp>
          <p:nvSpPr>
            <p:cNvPr id="3" name="Freeform 3"/>
            <p:cNvSpPr/>
            <p:nvPr/>
          </p:nvSpPr>
          <p:spPr>
            <a:xfrm>
              <a:off x="0" y="0"/>
              <a:ext cx="11653155" cy="5372100"/>
            </a:xfrm>
            <a:custGeom>
              <a:avLst/>
              <a:gdLst/>
              <a:ahLst/>
              <a:cxnLst/>
              <a:rect l="l" t="t" r="r" b="b"/>
              <a:pathLst>
                <a:path w="11653155" h="5372100">
                  <a:moveTo>
                    <a:pt x="10102486" y="0"/>
                  </a:moveTo>
                  <a:lnTo>
                    <a:pt x="1550670" y="0"/>
                  </a:lnTo>
                  <a:lnTo>
                    <a:pt x="0" y="2686050"/>
                  </a:lnTo>
                  <a:lnTo>
                    <a:pt x="1550670" y="5372100"/>
                  </a:lnTo>
                  <a:lnTo>
                    <a:pt x="10102486" y="5372100"/>
                  </a:lnTo>
                  <a:lnTo>
                    <a:pt x="11653155" y="2686050"/>
                  </a:lnTo>
                  <a:lnTo>
                    <a:pt x="10102486" y="0"/>
                  </a:lnTo>
                  <a:close/>
                </a:path>
              </a:pathLst>
            </a:custGeom>
            <a:solidFill>
              <a:srgbClr val="FFFFFF"/>
            </a:solidFill>
          </p:spPr>
        </p:sp>
      </p:grpSp>
      <p:grpSp>
        <p:nvGrpSpPr>
          <p:cNvPr id="4" name="Group 4"/>
          <p:cNvGrpSpPr>
            <a:grpSpLocks noChangeAspect="1"/>
          </p:cNvGrpSpPr>
          <p:nvPr/>
        </p:nvGrpSpPr>
        <p:grpSpPr>
          <a:xfrm>
            <a:off x="9489726" y="0"/>
            <a:ext cx="11879371" cy="10287000"/>
            <a:chOff x="0" y="0"/>
            <a:chExt cx="4282440" cy="3708400"/>
          </a:xfrm>
        </p:grpSpPr>
        <p:sp>
          <p:nvSpPr>
            <p:cNvPr id="5" name="Freeform 5"/>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21913" r="-21913"/>
              </a:stretch>
            </a:blipFill>
          </p:spPr>
        </p:sp>
      </p:grpSp>
      <p:grpSp>
        <p:nvGrpSpPr>
          <p:cNvPr id="6" name="Group 6"/>
          <p:cNvGrpSpPr/>
          <p:nvPr/>
        </p:nvGrpSpPr>
        <p:grpSpPr>
          <a:xfrm>
            <a:off x="9912490" y="8090781"/>
            <a:ext cx="4434864" cy="4392438"/>
            <a:chOff x="0" y="0"/>
            <a:chExt cx="5423989" cy="5372100"/>
          </a:xfrm>
        </p:grpSpPr>
        <p:sp>
          <p:nvSpPr>
            <p:cNvPr id="7" name="Freeform 7"/>
            <p:cNvSpPr/>
            <p:nvPr/>
          </p:nvSpPr>
          <p:spPr>
            <a:xfrm>
              <a:off x="0" y="0"/>
              <a:ext cx="5423989" cy="5372100"/>
            </a:xfrm>
            <a:custGeom>
              <a:avLst/>
              <a:gdLst/>
              <a:ahLst/>
              <a:cxnLst/>
              <a:rect l="l" t="t" r="r" b="b"/>
              <a:pathLst>
                <a:path w="5423989" h="5372100">
                  <a:moveTo>
                    <a:pt x="3873319" y="0"/>
                  </a:moveTo>
                  <a:lnTo>
                    <a:pt x="1550670" y="0"/>
                  </a:lnTo>
                  <a:lnTo>
                    <a:pt x="0" y="2686050"/>
                  </a:lnTo>
                  <a:lnTo>
                    <a:pt x="1550670" y="5372100"/>
                  </a:lnTo>
                  <a:lnTo>
                    <a:pt x="3873319" y="5372100"/>
                  </a:lnTo>
                  <a:lnTo>
                    <a:pt x="5423989" y="2686050"/>
                  </a:lnTo>
                  <a:lnTo>
                    <a:pt x="3873319" y="0"/>
                  </a:lnTo>
                  <a:close/>
                </a:path>
              </a:pathLst>
            </a:custGeom>
            <a:solidFill>
              <a:srgbClr val="A066CB"/>
            </a:solidFill>
          </p:spPr>
        </p:sp>
      </p:grpSp>
      <p:sp>
        <p:nvSpPr>
          <p:cNvPr id="8" name="AutoShape 8"/>
          <p:cNvSpPr/>
          <p:nvPr/>
        </p:nvSpPr>
        <p:spPr>
          <a:xfrm rot="5402203">
            <a:off x="-917714" y="6990817"/>
            <a:ext cx="4088270" cy="0"/>
          </a:xfrm>
          <a:prstGeom prst="line">
            <a:avLst/>
          </a:prstGeom>
          <a:ln w="47625" cap="rnd">
            <a:solidFill>
              <a:srgbClr val="86C7ED"/>
            </a:solidFill>
            <a:prstDash val="sysDot"/>
            <a:headEnd type="none" w="sm" len="sm"/>
            <a:tailEnd type="none" w="sm" len="sm"/>
          </a:ln>
        </p:spPr>
      </p:sp>
      <p:sp>
        <p:nvSpPr>
          <p:cNvPr id="9" name="AutoShape 9"/>
          <p:cNvSpPr/>
          <p:nvPr/>
        </p:nvSpPr>
        <p:spPr>
          <a:xfrm>
            <a:off x="1051941" y="4839024"/>
            <a:ext cx="239988" cy="262851"/>
          </a:xfrm>
          <a:prstGeom prst="rect">
            <a:avLst/>
          </a:prstGeom>
          <a:solidFill>
            <a:srgbClr val="A066CB"/>
          </a:solidFill>
        </p:spPr>
      </p:sp>
      <p:sp>
        <p:nvSpPr>
          <p:cNvPr id="10" name="AutoShape 10"/>
          <p:cNvSpPr/>
          <p:nvPr/>
        </p:nvSpPr>
        <p:spPr>
          <a:xfrm>
            <a:off x="1005032" y="9058764"/>
            <a:ext cx="239988" cy="262851"/>
          </a:xfrm>
          <a:prstGeom prst="rect">
            <a:avLst/>
          </a:prstGeom>
          <a:solidFill>
            <a:srgbClr val="A066CB"/>
          </a:solidFill>
        </p:spPr>
      </p:sp>
      <p:sp>
        <p:nvSpPr>
          <p:cNvPr id="11" name="AutoShape 11"/>
          <p:cNvSpPr/>
          <p:nvPr/>
        </p:nvSpPr>
        <p:spPr>
          <a:xfrm>
            <a:off x="11920458" y="5295900"/>
            <a:ext cx="9525" cy="309189"/>
          </a:xfrm>
          <a:prstGeom prst="rect">
            <a:avLst/>
          </a:prstGeom>
          <a:solidFill>
            <a:srgbClr val="A066CB"/>
          </a:solidFill>
        </p:spPr>
      </p:sp>
      <p:sp>
        <p:nvSpPr>
          <p:cNvPr id="12" name="AutoShape 12"/>
          <p:cNvSpPr/>
          <p:nvPr/>
        </p:nvSpPr>
        <p:spPr>
          <a:xfrm rot="5405412">
            <a:off x="1016653" y="6381971"/>
            <a:ext cx="239988" cy="262851"/>
          </a:xfrm>
          <a:prstGeom prst="rect">
            <a:avLst/>
          </a:prstGeom>
          <a:solidFill>
            <a:srgbClr val="A066CB"/>
          </a:solidFill>
        </p:spPr>
      </p:sp>
      <p:sp>
        <p:nvSpPr>
          <p:cNvPr id="13" name="AutoShape 13"/>
          <p:cNvSpPr/>
          <p:nvPr/>
        </p:nvSpPr>
        <p:spPr>
          <a:xfrm>
            <a:off x="1005032" y="7700397"/>
            <a:ext cx="239988" cy="262851"/>
          </a:xfrm>
          <a:prstGeom prst="rect">
            <a:avLst/>
          </a:prstGeom>
          <a:solidFill>
            <a:srgbClr val="A066CB"/>
          </a:solidFill>
        </p:spPr>
      </p:sp>
      <p:sp>
        <p:nvSpPr>
          <p:cNvPr id="14" name="TextBox 14"/>
          <p:cNvSpPr txBox="1"/>
          <p:nvPr/>
        </p:nvSpPr>
        <p:spPr>
          <a:xfrm>
            <a:off x="470491" y="526469"/>
            <a:ext cx="7849654" cy="1455966"/>
          </a:xfrm>
          <a:prstGeom prst="rect">
            <a:avLst/>
          </a:prstGeom>
        </p:spPr>
        <p:txBody>
          <a:bodyPr lIns="0" tIns="0" rIns="0" bIns="0" rtlCol="0" anchor="t">
            <a:spAutoFit/>
          </a:bodyPr>
          <a:lstStyle/>
          <a:p>
            <a:pPr marL="0" lvl="0" indent="0">
              <a:lnSpc>
                <a:spcPts val="11148"/>
              </a:lnSpc>
              <a:spcBef>
                <a:spcPct val="0"/>
              </a:spcBef>
            </a:pPr>
            <a:r>
              <a:rPr lang="en-US" sz="10134" spc="-202">
                <a:solidFill>
                  <a:srgbClr val="000000"/>
                </a:solidFill>
                <a:latin typeface="Fira Sans Medium Bold"/>
              </a:rPr>
              <a:t>Partie IV: </a:t>
            </a:r>
          </a:p>
        </p:txBody>
      </p:sp>
      <p:sp>
        <p:nvSpPr>
          <p:cNvPr id="15" name="TextBox 15"/>
          <p:cNvSpPr txBox="1"/>
          <p:nvPr/>
        </p:nvSpPr>
        <p:spPr>
          <a:xfrm>
            <a:off x="470491" y="2575229"/>
            <a:ext cx="6323678" cy="1099820"/>
          </a:xfrm>
          <a:prstGeom prst="rect">
            <a:avLst/>
          </a:prstGeom>
        </p:spPr>
        <p:txBody>
          <a:bodyPr lIns="0" tIns="0" rIns="0" bIns="0" rtlCol="0" anchor="t">
            <a:spAutoFit/>
          </a:bodyPr>
          <a:lstStyle/>
          <a:p>
            <a:pPr algn="ctr">
              <a:lnSpc>
                <a:spcPts val="4419"/>
              </a:lnSpc>
              <a:spcBef>
                <a:spcPct val="0"/>
              </a:spcBef>
            </a:pPr>
            <a:r>
              <a:rPr lang="en-US" sz="3399" spc="-67">
                <a:solidFill>
                  <a:srgbClr val="000000"/>
                </a:solidFill>
                <a:latin typeface="Fira Sans Medium"/>
              </a:rPr>
              <a:t>Opérations élémentaires sur les images en mode gris</a:t>
            </a:r>
          </a:p>
        </p:txBody>
      </p:sp>
      <p:sp>
        <p:nvSpPr>
          <p:cNvPr id="16" name="TextBox 16"/>
          <p:cNvSpPr txBox="1"/>
          <p:nvPr/>
        </p:nvSpPr>
        <p:spPr>
          <a:xfrm>
            <a:off x="1386798" y="4713223"/>
            <a:ext cx="1359813"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inverser</a:t>
            </a:r>
          </a:p>
        </p:txBody>
      </p:sp>
      <p:sp>
        <p:nvSpPr>
          <p:cNvPr id="17" name="TextBox 17"/>
          <p:cNvSpPr txBox="1"/>
          <p:nvPr/>
        </p:nvSpPr>
        <p:spPr>
          <a:xfrm>
            <a:off x="1386798" y="6246697"/>
            <a:ext cx="772001"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ﬂipH</a:t>
            </a:r>
          </a:p>
        </p:txBody>
      </p:sp>
      <p:sp>
        <p:nvSpPr>
          <p:cNvPr id="18" name="TextBox 18"/>
          <p:cNvSpPr txBox="1"/>
          <p:nvPr/>
        </p:nvSpPr>
        <p:spPr>
          <a:xfrm>
            <a:off x="1386798" y="7565123"/>
            <a:ext cx="1159431"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poserV</a:t>
            </a:r>
          </a:p>
        </p:txBody>
      </p:sp>
      <p:sp>
        <p:nvSpPr>
          <p:cNvPr id="19" name="TextBox 19"/>
          <p:cNvSpPr txBox="1"/>
          <p:nvPr/>
        </p:nvSpPr>
        <p:spPr>
          <a:xfrm>
            <a:off x="1386798" y="8879573"/>
            <a:ext cx="1200626"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poserH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anim calcmode="lin" valueType="num">
                                      <p:cBhvr>
                                        <p:cTn id="28" dur="1000" fill="hold"/>
                                        <p:tgtEl>
                                          <p:spTgt spid="9"/>
                                        </p:tgtEl>
                                        <p:attrNameLst>
                                          <p:attrName>ppt_x</p:attrName>
                                        </p:attrNameLst>
                                      </p:cBhvr>
                                      <p:tavLst>
                                        <p:tav tm="0">
                                          <p:val>
                                            <p:strVal val="#ppt_x"/>
                                          </p:val>
                                        </p:tav>
                                        <p:tav tm="100000">
                                          <p:val>
                                            <p:strVal val="#ppt_x"/>
                                          </p:val>
                                        </p:tav>
                                      </p:tavLst>
                                    </p:anim>
                                    <p:anim calcmode="lin" valueType="num">
                                      <p:cBhvr>
                                        <p:cTn id="29" dur="1000" fill="hold"/>
                                        <p:tgtEl>
                                          <p:spTgt spid="9"/>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000"/>
                                        <p:tgtEl>
                                          <p:spTgt spid="11"/>
                                        </p:tgtEl>
                                      </p:cBhvr>
                                    </p:animEffect>
                                    <p:anim calcmode="lin" valueType="num">
                                      <p:cBhvr>
                                        <p:cTn id="38" dur="1000" fill="hold"/>
                                        <p:tgtEl>
                                          <p:spTgt spid="11"/>
                                        </p:tgtEl>
                                        <p:attrNameLst>
                                          <p:attrName>ppt_x</p:attrName>
                                        </p:attrNameLst>
                                      </p:cBhvr>
                                      <p:tavLst>
                                        <p:tav tm="0">
                                          <p:val>
                                            <p:strVal val="#ppt_x"/>
                                          </p:val>
                                        </p:tav>
                                        <p:tav tm="100000">
                                          <p:val>
                                            <p:strVal val="#ppt_x"/>
                                          </p:val>
                                        </p:tav>
                                      </p:tavLst>
                                    </p:anim>
                                    <p:anim calcmode="lin" valueType="num">
                                      <p:cBhvr>
                                        <p:cTn id="39" dur="1000" fill="hold"/>
                                        <p:tgtEl>
                                          <p:spTgt spid="11"/>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1000"/>
                                        <p:tgtEl>
                                          <p:spTgt spid="15"/>
                                        </p:tgtEl>
                                      </p:cBhvr>
                                    </p:animEffect>
                                    <p:anim calcmode="lin" valueType="num">
                                      <p:cBhvr>
                                        <p:cTn id="58" dur="1000" fill="hold"/>
                                        <p:tgtEl>
                                          <p:spTgt spid="15"/>
                                        </p:tgtEl>
                                        <p:attrNameLst>
                                          <p:attrName>ppt_x</p:attrName>
                                        </p:attrNameLst>
                                      </p:cBhvr>
                                      <p:tavLst>
                                        <p:tav tm="0">
                                          <p:val>
                                            <p:strVal val="#ppt_x"/>
                                          </p:val>
                                        </p:tav>
                                        <p:tav tm="100000">
                                          <p:val>
                                            <p:strVal val="#ppt_x"/>
                                          </p:val>
                                        </p:tav>
                                      </p:tavLst>
                                    </p:anim>
                                    <p:anim calcmode="lin" valueType="num">
                                      <p:cBhvr>
                                        <p:cTn id="59" dur="1000" fill="hold"/>
                                        <p:tgtEl>
                                          <p:spTgt spid="15"/>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fade">
                                      <p:cBhvr>
                                        <p:cTn id="62" dur="1000"/>
                                        <p:tgtEl>
                                          <p:spTgt spid="16"/>
                                        </p:tgtEl>
                                      </p:cBhvr>
                                    </p:animEffect>
                                    <p:anim calcmode="lin" valueType="num">
                                      <p:cBhvr>
                                        <p:cTn id="63" dur="1000" fill="hold"/>
                                        <p:tgtEl>
                                          <p:spTgt spid="16"/>
                                        </p:tgtEl>
                                        <p:attrNameLst>
                                          <p:attrName>ppt_x</p:attrName>
                                        </p:attrNameLst>
                                      </p:cBhvr>
                                      <p:tavLst>
                                        <p:tav tm="0">
                                          <p:val>
                                            <p:strVal val="#ppt_x"/>
                                          </p:val>
                                        </p:tav>
                                        <p:tav tm="100000">
                                          <p:val>
                                            <p:strVal val="#ppt_x"/>
                                          </p:val>
                                        </p:tav>
                                      </p:tavLst>
                                    </p:anim>
                                    <p:anim calcmode="lin" valueType="num">
                                      <p:cBhvr>
                                        <p:cTn id="64" dur="1000" fill="hold"/>
                                        <p:tgtEl>
                                          <p:spTgt spid="16"/>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1000"/>
                                        <p:tgtEl>
                                          <p:spTgt spid="17"/>
                                        </p:tgtEl>
                                      </p:cBhvr>
                                    </p:animEffect>
                                    <p:anim calcmode="lin" valueType="num">
                                      <p:cBhvr>
                                        <p:cTn id="68" dur="1000" fill="hold"/>
                                        <p:tgtEl>
                                          <p:spTgt spid="17"/>
                                        </p:tgtEl>
                                        <p:attrNameLst>
                                          <p:attrName>ppt_x</p:attrName>
                                        </p:attrNameLst>
                                      </p:cBhvr>
                                      <p:tavLst>
                                        <p:tav tm="0">
                                          <p:val>
                                            <p:strVal val="#ppt_x"/>
                                          </p:val>
                                        </p:tav>
                                        <p:tav tm="100000">
                                          <p:val>
                                            <p:strVal val="#ppt_x"/>
                                          </p:val>
                                        </p:tav>
                                      </p:tavLst>
                                    </p:anim>
                                    <p:anim calcmode="lin" valueType="num">
                                      <p:cBhvr>
                                        <p:cTn id="69" dur="1000" fill="hold"/>
                                        <p:tgtEl>
                                          <p:spTgt spid="17"/>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fade">
                                      <p:cBhvr>
                                        <p:cTn id="72" dur="1000"/>
                                        <p:tgtEl>
                                          <p:spTgt spid="18"/>
                                        </p:tgtEl>
                                      </p:cBhvr>
                                    </p:animEffect>
                                    <p:anim calcmode="lin" valueType="num">
                                      <p:cBhvr>
                                        <p:cTn id="73" dur="1000" fill="hold"/>
                                        <p:tgtEl>
                                          <p:spTgt spid="18"/>
                                        </p:tgtEl>
                                        <p:attrNameLst>
                                          <p:attrName>ppt_x</p:attrName>
                                        </p:attrNameLst>
                                      </p:cBhvr>
                                      <p:tavLst>
                                        <p:tav tm="0">
                                          <p:val>
                                            <p:strVal val="#ppt_x"/>
                                          </p:val>
                                        </p:tav>
                                        <p:tav tm="100000">
                                          <p:val>
                                            <p:strVal val="#ppt_x"/>
                                          </p:val>
                                        </p:tav>
                                      </p:tavLst>
                                    </p:anim>
                                    <p:anim calcmode="lin" valueType="num">
                                      <p:cBhvr>
                                        <p:cTn id="74" dur="1000" fill="hold"/>
                                        <p:tgtEl>
                                          <p:spTgt spid="18"/>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1000"/>
                                        <p:tgtEl>
                                          <p:spTgt spid="19"/>
                                        </p:tgtEl>
                                      </p:cBhvr>
                                    </p:animEffect>
                                    <p:anim calcmode="lin" valueType="num">
                                      <p:cBhvr>
                                        <p:cTn id="78" dur="1000" fill="hold"/>
                                        <p:tgtEl>
                                          <p:spTgt spid="19"/>
                                        </p:tgtEl>
                                        <p:attrNameLst>
                                          <p:attrName>ppt_x</p:attrName>
                                        </p:attrNameLst>
                                      </p:cBhvr>
                                      <p:tavLst>
                                        <p:tav tm="0">
                                          <p:val>
                                            <p:strVal val="#ppt_x"/>
                                          </p:val>
                                        </p:tav>
                                        <p:tav tm="100000">
                                          <p:val>
                                            <p:strVal val="#ppt_x"/>
                                          </p:val>
                                        </p:tav>
                                      </p:tavLst>
                                    </p:anim>
                                    <p:anim calcmode="lin" valueType="num">
                                      <p:cBhvr>
                                        <p:cTn id="7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P spid="1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sp>
        <p:nvSpPr>
          <p:cNvPr id="6" name="AutoShape 6"/>
          <p:cNvSpPr/>
          <p:nvPr/>
        </p:nvSpPr>
        <p:spPr>
          <a:xfrm rot="14450">
            <a:off x="9786403" y="3620898"/>
            <a:ext cx="4531993" cy="0"/>
          </a:xfrm>
          <a:prstGeom prst="line">
            <a:avLst/>
          </a:prstGeom>
          <a:ln w="38100" cap="flat">
            <a:solidFill>
              <a:srgbClr val="000000"/>
            </a:solidFill>
            <a:prstDash val="solid"/>
            <a:headEnd type="none" w="sm" len="sm"/>
            <a:tailEnd type="none" w="sm" len="sm"/>
          </a:ln>
        </p:spPr>
      </p:sp>
      <p:sp>
        <p:nvSpPr>
          <p:cNvPr id="7" name="AutoShape 7"/>
          <p:cNvSpPr/>
          <p:nvPr/>
        </p:nvSpPr>
        <p:spPr>
          <a:xfrm rot="5327774">
            <a:off x="13855828" y="4103165"/>
            <a:ext cx="906218" cy="0"/>
          </a:xfrm>
          <a:prstGeom prst="line">
            <a:avLst/>
          </a:prstGeom>
          <a:ln w="38100" cap="flat">
            <a:solidFill>
              <a:srgbClr val="000000"/>
            </a:solidFill>
            <a:prstDash val="solid"/>
            <a:headEnd type="none" w="sm" len="sm"/>
            <a:tailEnd type="arrow" w="med" len="sm"/>
          </a:ln>
        </p:spPr>
      </p:sp>
      <p:pic>
        <p:nvPicPr>
          <p:cNvPr id="8" name="Picture 8"/>
          <p:cNvPicPr>
            <a:picLocks noChangeAspect="1"/>
          </p:cNvPicPr>
          <p:nvPr/>
        </p:nvPicPr>
        <p:blipFill>
          <a:blip r:embed="rId4"/>
          <a:srcRect/>
          <a:stretch>
            <a:fillRect/>
          </a:stretch>
        </p:blipFill>
        <p:spPr>
          <a:xfrm>
            <a:off x="691802" y="2647523"/>
            <a:ext cx="10847405" cy="1927702"/>
          </a:xfrm>
          <a:prstGeom prst="rect">
            <a:avLst/>
          </a:prstGeom>
        </p:spPr>
      </p:pic>
      <p:pic>
        <p:nvPicPr>
          <p:cNvPr id="9" name="Picture 9"/>
          <p:cNvPicPr>
            <a:picLocks noChangeAspect="1"/>
          </p:cNvPicPr>
          <p:nvPr/>
        </p:nvPicPr>
        <p:blipFill>
          <a:blip r:embed="rId5"/>
          <a:srcRect/>
          <a:stretch>
            <a:fillRect/>
          </a:stretch>
        </p:blipFill>
        <p:spPr>
          <a:xfrm>
            <a:off x="10295179" y="4648677"/>
            <a:ext cx="7605581" cy="5704186"/>
          </a:xfrm>
          <a:prstGeom prst="rect">
            <a:avLst/>
          </a:prstGeom>
        </p:spPr>
      </p:pic>
      <p:grpSp>
        <p:nvGrpSpPr>
          <p:cNvPr id="10" name="Group 10"/>
          <p:cNvGrpSpPr/>
          <p:nvPr/>
        </p:nvGrpSpPr>
        <p:grpSpPr>
          <a:xfrm>
            <a:off x="1036994" y="5346969"/>
            <a:ext cx="6950781" cy="3911331"/>
            <a:chOff x="0" y="0"/>
            <a:chExt cx="9267709" cy="5215108"/>
          </a:xfrm>
        </p:grpSpPr>
        <p:sp>
          <p:nvSpPr>
            <p:cNvPr id="11" name="TextBox 11"/>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12" name="TextBox 12"/>
            <p:cNvSpPr txBox="1"/>
            <p:nvPr/>
          </p:nvSpPr>
          <p:spPr>
            <a:xfrm>
              <a:off x="17466" y="2136204"/>
              <a:ext cx="8526526" cy="3078904"/>
            </a:xfrm>
            <a:prstGeom prst="rect">
              <a:avLst/>
            </a:prstGeom>
          </p:spPr>
          <p:txBody>
            <a:bodyPr lIns="0" tIns="0" rIns="0" bIns="0" rtlCol="0" anchor="t">
              <a:spAutoFit/>
            </a:bodyPr>
            <a:lstStyle/>
            <a:p>
              <a:pPr marL="0" lvl="0" indent="0" algn="ctr">
                <a:lnSpc>
                  <a:spcPts val="3709"/>
                </a:lnSpc>
                <a:spcBef>
                  <a:spcPct val="0"/>
                </a:spcBef>
              </a:pPr>
              <a:r>
                <a:rPr lang="en-US" sz="2649">
                  <a:solidFill>
                    <a:srgbClr val="000000"/>
                  </a:solidFill>
                  <a:latin typeface="Fira Sans Light"/>
                </a:rPr>
                <a:t>La fonction inverser prend en entrée une matrice d'une image et renvoie une image inversée de cette image. Pour créer l'image inversée, la fonction calcule la valeur inverse de chaque pixel de l'image.</a:t>
              </a:r>
            </a:p>
          </p:txBody>
        </p:sp>
      </p:grpSp>
      <p:sp>
        <p:nvSpPr>
          <p:cNvPr id="13" name="TextBox 13"/>
          <p:cNvSpPr txBox="1"/>
          <p:nvPr/>
        </p:nvSpPr>
        <p:spPr>
          <a:xfrm>
            <a:off x="8355198" y="4601052"/>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
        <p:nvSpPr>
          <p:cNvPr id="14" name="TextBox 14"/>
          <p:cNvSpPr txBox="1"/>
          <p:nvPr/>
        </p:nvSpPr>
        <p:spPr>
          <a:xfrm>
            <a:off x="-1230387" y="2152223"/>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sp>
        <p:nvSpPr>
          <p:cNvPr id="6" name="AutoShape 6"/>
          <p:cNvSpPr/>
          <p:nvPr/>
        </p:nvSpPr>
        <p:spPr>
          <a:xfrm rot="-13789">
            <a:off x="9569283" y="3639948"/>
            <a:ext cx="4749112" cy="0"/>
          </a:xfrm>
          <a:prstGeom prst="line">
            <a:avLst/>
          </a:prstGeom>
          <a:ln w="38100" cap="flat">
            <a:solidFill>
              <a:srgbClr val="000000"/>
            </a:solidFill>
            <a:prstDash val="solid"/>
            <a:headEnd type="none" w="sm" len="sm"/>
            <a:tailEnd type="none" w="sm" len="sm"/>
          </a:ln>
        </p:spPr>
      </p:sp>
      <p:sp>
        <p:nvSpPr>
          <p:cNvPr id="7" name="AutoShape 7"/>
          <p:cNvSpPr/>
          <p:nvPr/>
        </p:nvSpPr>
        <p:spPr>
          <a:xfrm rot="5523317">
            <a:off x="13748043" y="4182099"/>
            <a:ext cx="1064570" cy="0"/>
          </a:xfrm>
          <a:prstGeom prst="line">
            <a:avLst/>
          </a:prstGeom>
          <a:ln w="38100" cap="flat">
            <a:solidFill>
              <a:srgbClr val="000000"/>
            </a:solidFill>
            <a:prstDash val="solid"/>
            <a:headEnd type="none" w="sm" len="sm"/>
            <a:tailEnd type="arrow" w="med" len="sm"/>
          </a:ln>
        </p:spPr>
      </p:sp>
      <p:pic>
        <p:nvPicPr>
          <p:cNvPr id="8" name="Picture 8"/>
          <p:cNvPicPr>
            <a:picLocks noChangeAspect="1"/>
          </p:cNvPicPr>
          <p:nvPr/>
        </p:nvPicPr>
        <p:blipFill>
          <a:blip r:embed="rId4"/>
          <a:srcRect/>
          <a:stretch>
            <a:fillRect/>
          </a:stretch>
        </p:blipFill>
        <p:spPr>
          <a:xfrm>
            <a:off x="11583631" y="4733775"/>
            <a:ext cx="5469651" cy="5425302"/>
          </a:xfrm>
          <a:prstGeom prst="rect">
            <a:avLst/>
          </a:prstGeom>
        </p:spPr>
      </p:pic>
      <p:pic>
        <p:nvPicPr>
          <p:cNvPr id="9" name="Picture 9"/>
          <p:cNvPicPr>
            <a:picLocks noChangeAspect="1"/>
          </p:cNvPicPr>
          <p:nvPr/>
        </p:nvPicPr>
        <p:blipFill>
          <a:blip r:embed="rId5"/>
          <a:srcRect/>
          <a:stretch>
            <a:fillRect/>
          </a:stretch>
        </p:blipFill>
        <p:spPr>
          <a:xfrm>
            <a:off x="475413" y="2918170"/>
            <a:ext cx="9370746" cy="3041579"/>
          </a:xfrm>
          <a:prstGeom prst="rect">
            <a:avLst/>
          </a:prstGeom>
        </p:spPr>
      </p:pic>
      <p:grpSp>
        <p:nvGrpSpPr>
          <p:cNvPr id="10" name="Group 10"/>
          <p:cNvGrpSpPr/>
          <p:nvPr/>
        </p:nvGrpSpPr>
        <p:grpSpPr>
          <a:xfrm>
            <a:off x="1685395" y="6132378"/>
            <a:ext cx="6950781" cy="3911331"/>
            <a:chOff x="0" y="0"/>
            <a:chExt cx="9267709" cy="5215108"/>
          </a:xfrm>
        </p:grpSpPr>
        <p:sp>
          <p:nvSpPr>
            <p:cNvPr id="11" name="TextBox 11"/>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12" name="TextBox 12"/>
            <p:cNvSpPr txBox="1"/>
            <p:nvPr/>
          </p:nvSpPr>
          <p:spPr>
            <a:xfrm>
              <a:off x="17466" y="2136204"/>
              <a:ext cx="8526526" cy="3078904"/>
            </a:xfrm>
            <a:prstGeom prst="rect">
              <a:avLst/>
            </a:prstGeom>
          </p:spPr>
          <p:txBody>
            <a:bodyPr lIns="0" tIns="0" rIns="0" bIns="0" rtlCol="0" anchor="t">
              <a:spAutoFit/>
            </a:bodyPr>
            <a:lstStyle/>
            <a:p>
              <a:pPr marL="0" lvl="0" indent="0" algn="ctr">
                <a:lnSpc>
                  <a:spcPts val="3709"/>
                </a:lnSpc>
                <a:spcBef>
                  <a:spcPct val="0"/>
                </a:spcBef>
              </a:pPr>
              <a:r>
                <a:rPr lang="en-US" sz="2649">
                  <a:solidFill>
                    <a:srgbClr val="000000"/>
                  </a:solidFill>
                  <a:latin typeface="Fira Sans Light Bold"/>
                </a:rPr>
                <a:t>La fonction flipH prend en entrée une matrice image et renvoie une version de cette image qui a été symétrique par rapport à un axe vertical passant par le milieu de l'image.</a:t>
              </a:r>
            </a:p>
          </p:txBody>
        </p:sp>
      </p:grpSp>
      <p:sp>
        <p:nvSpPr>
          <p:cNvPr id="13" name="TextBox 13"/>
          <p:cNvSpPr txBox="1"/>
          <p:nvPr/>
        </p:nvSpPr>
        <p:spPr>
          <a:xfrm>
            <a:off x="9569226" y="4013994"/>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
        <p:nvSpPr>
          <p:cNvPr id="14" name="TextBox 14"/>
          <p:cNvSpPr txBox="1"/>
          <p:nvPr/>
        </p:nvSpPr>
        <p:spPr>
          <a:xfrm>
            <a:off x="-1185991" y="2250241"/>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5412">
            <a:off x="434589" y="5239112"/>
            <a:ext cx="15003731" cy="0"/>
          </a:xfrm>
          <a:prstGeom prst="line">
            <a:avLst/>
          </a:prstGeom>
          <a:ln w="47625" cap="rnd">
            <a:solidFill>
              <a:srgbClr val="86C7ED"/>
            </a:solidFill>
            <a:prstDash val="sysDot"/>
            <a:headEnd type="none" w="sm" len="sm"/>
            <a:tailEnd type="none" w="sm" len="sm"/>
          </a:ln>
        </p:spPr>
      </p:sp>
      <p:sp>
        <p:nvSpPr>
          <p:cNvPr id="3" name="TextBox 3"/>
          <p:cNvSpPr txBox="1"/>
          <p:nvPr/>
        </p:nvSpPr>
        <p:spPr>
          <a:xfrm>
            <a:off x="1013865" y="2018236"/>
            <a:ext cx="9086762" cy="1023620"/>
          </a:xfrm>
          <a:prstGeom prst="rect">
            <a:avLst/>
          </a:prstGeom>
        </p:spPr>
        <p:txBody>
          <a:bodyPr lIns="0" tIns="0" rIns="0" bIns="0" rtlCol="0" anchor="t">
            <a:spAutoFit/>
          </a:bodyPr>
          <a:lstStyle/>
          <a:p>
            <a:pPr marL="0" lvl="0" indent="0" algn="l">
              <a:lnSpc>
                <a:spcPts val="7810"/>
              </a:lnSpc>
              <a:spcBef>
                <a:spcPct val="0"/>
              </a:spcBef>
            </a:pPr>
            <a:r>
              <a:rPr lang="en-US" sz="7100">
                <a:solidFill>
                  <a:srgbClr val="1836B2"/>
                </a:solidFill>
                <a:latin typeface="Fira Sans Medium Bold"/>
              </a:rPr>
              <a:t>Plan</a:t>
            </a:r>
            <a:r>
              <a:rPr lang="en-US" sz="7100" u="none">
                <a:solidFill>
                  <a:srgbClr val="1836B2"/>
                </a:solidFill>
                <a:latin typeface="Fira Sans Medium Bold"/>
              </a:rPr>
              <a:t> du Projet</a:t>
            </a:r>
          </a:p>
        </p:txBody>
      </p:sp>
      <p:sp>
        <p:nvSpPr>
          <p:cNvPr id="4" name="TextBox 4"/>
          <p:cNvSpPr txBox="1"/>
          <p:nvPr/>
        </p:nvSpPr>
        <p:spPr>
          <a:xfrm>
            <a:off x="194610" y="5998825"/>
            <a:ext cx="3364925" cy="1981200"/>
          </a:xfrm>
          <a:prstGeom prst="rect">
            <a:avLst/>
          </a:prstGeom>
        </p:spPr>
        <p:txBody>
          <a:bodyPr lIns="0" tIns="0" rIns="0" bIns="0" rtlCol="0" anchor="t">
            <a:spAutoFit/>
          </a:bodyPr>
          <a:lstStyle/>
          <a:p>
            <a:pPr>
              <a:lnSpc>
                <a:spcPts val="3900"/>
              </a:lnSpc>
            </a:pPr>
            <a:r>
              <a:rPr lang="en-US" sz="3000" spc="-60">
                <a:solidFill>
                  <a:srgbClr val="000000"/>
                </a:solidFill>
                <a:latin typeface="Fira Sans Medium"/>
              </a:rPr>
              <a:t>Partie I: </a:t>
            </a:r>
          </a:p>
          <a:p>
            <a:pPr marL="0" lvl="0" indent="0">
              <a:lnSpc>
                <a:spcPts val="3900"/>
              </a:lnSpc>
              <a:spcBef>
                <a:spcPct val="0"/>
              </a:spcBef>
            </a:pPr>
            <a:r>
              <a:rPr lang="en-US" sz="3000" spc="-60">
                <a:solidFill>
                  <a:srgbClr val="000000"/>
                </a:solidFill>
                <a:latin typeface="Fira Sans Medium"/>
              </a:rPr>
              <a:t>Les opérations d'entrée/sortie sur les images</a:t>
            </a:r>
          </a:p>
        </p:txBody>
      </p:sp>
      <p:sp>
        <p:nvSpPr>
          <p:cNvPr id="5" name="TextBox 5"/>
          <p:cNvSpPr txBox="1"/>
          <p:nvPr/>
        </p:nvSpPr>
        <p:spPr>
          <a:xfrm>
            <a:off x="3951228" y="6115060"/>
            <a:ext cx="3212037" cy="1485900"/>
          </a:xfrm>
          <a:prstGeom prst="rect">
            <a:avLst/>
          </a:prstGeom>
        </p:spPr>
        <p:txBody>
          <a:bodyPr lIns="0" tIns="0" rIns="0" bIns="0" rtlCol="0" anchor="t">
            <a:spAutoFit/>
          </a:bodyPr>
          <a:lstStyle/>
          <a:p>
            <a:pPr>
              <a:lnSpc>
                <a:spcPts val="3900"/>
              </a:lnSpc>
            </a:pPr>
            <a:r>
              <a:rPr lang="en-US" sz="3000" spc="-60">
                <a:solidFill>
                  <a:srgbClr val="000000"/>
                </a:solidFill>
                <a:latin typeface="Fira Sans Medium"/>
              </a:rPr>
              <a:t>Partie II:</a:t>
            </a:r>
          </a:p>
          <a:p>
            <a:pPr marL="0" lvl="0" indent="0">
              <a:lnSpc>
                <a:spcPts val="3900"/>
              </a:lnSpc>
              <a:spcBef>
                <a:spcPct val="0"/>
              </a:spcBef>
            </a:pPr>
            <a:r>
              <a:rPr lang="en-US" sz="3000" spc="-60">
                <a:solidFill>
                  <a:srgbClr val="000000"/>
                </a:solidFill>
                <a:latin typeface="Fira Sans Medium"/>
              </a:rPr>
              <a:t>Les images Noir et blanc</a:t>
            </a:r>
          </a:p>
        </p:txBody>
      </p:sp>
      <p:sp>
        <p:nvSpPr>
          <p:cNvPr id="6" name="TextBox 6"/>
          <p:cNvSpPr txBox="1"/>
          <p:nvPr/>
        </p:nvSpPr>
        <p:spPr>
          <a:xfrm>
            <a:off x="15198323" y="5998825"/>
            <a:ext cx="2785695" cy="990600"/>
          </a:xfrm>
          <a:prstGeom prst="rect">
            <a:avLst/>
          </a:prstGeom>
        </p:spPr>
        <p:txBody>
          <a:bodyPr lIns="0" tIns="0" rIns="0" bIns="0" rtlCol="0" anchor="t">
            <a:spAutoFit/>
          </a:bodyPr>
          <a:lstStyle/>
          <a:p>
            <a:pPr>
              <a:lnSpc>
                <a:spcPts val="3900"/>
              </a:lnSpc>
            </a:pPr>
            <a:r>
              <a:rPr lang="en-US" sz="3000" spc="-60">
                <a:solidFill>
                  <a:srgbClr val="000000"/>
                </a:solidFill>
                <a:latin typeface="Fira Sans Medium"/>
              </a:rPr>
              <a:t>Partie V: </a:t>
            </a:r>
          </a:p>
          <a:p>
            <a:pPr marL="0" lvl="0" indent="0">
              <a:lnSpc>
                <a:spcPts val="3900"/>
              </a:lnSpc>
              <a:spcBef>
                <a:spcPct val="0"/>
              </a:spcBef>
            </a:pPr>
            <a:r>
              <a:rPr lang="en-US" sz="3000" spc="-60">
                <a:solidFill>
                  <a:srgbClr val="000000"/>
                </a:solidFill>
                <a:latin typeface="Fira Sans Medium"/>
              </a:rPr>
              <a:t>Les images RGB</a:t>
            </a:r>
          </a:p>
        </p:txBody>
      </p:sp>
      <p:sp>
        <p:nvSpPr>
          <p:cNvPr id="7" name="TextBox 7"/>
          <p:cNvSpPr txBox="1"/>
          <p:nvPr/>
        </p:nvSpPr>
        <p:spPr>
          <a:xfrm>
            <a:off x="7705946" y="5998825"/>
            <a:ext cx="3364925" cy="1485900"/>
          </a:xfrm>
          <a:prstGeom prst="rect">
            <a:avLst/>
          </a:prstGeom>
        </p:spPr>
        <p:txBody>
          <a:bodyPr lIns="0" tIns="0" rIns="0" bIns="0" rtlCol="0" anchor="t">
            <a:spAutoFit/>
          </a:bodyPr>
          <a:lstStyle/>
          <a:p>
            <a:pPr>
              <a:lnSpc>
                <a:spcPts val="3900"/>
              </a:lnSpc>
            </a:pPr>
            <a:r>
              <a:rPr lang="en-US" sz="3000" spc="-60">
                <a:solidFill>
                  <a:srgbClr val="000000"/>
                </a:solidFill>
                <a:latin typeface="Fira Sans Medium"/>
              </a:rPr>
              <a:t>Partie III: </a:t>
            </a:r>
          </a:p>
          <a:p>
            <a:pPr marL="0" lvl="0" indent="0">
              <a:lnSpc>
                <a:spcPts val="3900"/>
              </a:lnSpc>
              <a:spcBef>
                <a:spcPct val="0"/>
              </a:spcBef>
            </a:pPr>
            <a:r>
              <a:rPr lang="en-US" sz="3000" spc="-60">
                <a:solidFill>
                  <a:srgbClr val="000000"/>
                </a:solidFill>
                <a:latin typeface="Fira Sans Medium"/>
              </a:rPr>
              <a:t>Les images en niveau de gris</a:t>
            </a:r>
          </a:p>
        </p:txBody>
      </p:sp>
      <p:sp>
        <p:nvSpPr>
          <p:cNvPr id="8" name="AutoShape 8"/>
          <p:cNvSpPr/>
          <p:nvPr/>
        </p:nvSpPr>
        <p:spPr>
          <a:xfrm>
            <a:off x="194610" y="5143500"/>
            <a:ext cx="239988" cy="262851"/>
          </a:xfrm>
          <a:prstGeom prst="rect">
            <a:avLst/>
          </a:prstGeom>
          <a:solidFill>
            <a:srgbClr val="A066CB"/>
          </a:solidFill>
        </p:spPr>
      </p:sp>
      <p:sp>
        <p:nvSpPr>
          <p:cNvPr id="9" name="AutoShape 9"/>
          <p:cNvSpPr/>
          <p:nvPr/>
        </p:nvSpPr>
        <p:spPr>
          <a:xfrm>
            <a:off x="3874784" y="5143500"/>
            <a:ext cx="239988" cy="262851"/>
          </a:xfrm>
          <a:prstGeom prst="rect">
            <a:avLst/>
          </a:prstGeom>
          <a:solidFill>
            <a:srgbClr val="A066CB"/>
          </a:solidFill>
        </p:spPr>
      </p:sp>
      <p:sp>
        <p:nvSpPr>
          <p:cNvPr id="10" name="AutoShape 10"/>
          <p:cNvSpPr/>
          <p:nvPr/>
        </p:nvSpPr>
        <p:spPr>
          <a:xfrm>
            <a:off x="7705946" y="5119687"/>
            <a:ext cx="239988" cy="262851"/>
          </a:xfrm>
          <a:prstGeom prst="rect">
            <a:avLst/>
          </a:prstGeom>
          <a:solidFill>
            <a:srgbClr val="A066CB"/>
          </a:solidFill>
        </p:spPr>
      </p:sp>
      <p:sp>
        <p:nvSpPr>
          <p:cNvPr id="11" name="AutoShape 11"/>
          <p:cNvSpPr/>
          <p:nvPr/>
        </p:nvSpPr>
        <p:spPr>
          <a:xfrm>
            <a:off x="11537595" y="5143500"/>
            <a:ext cx="239988" cy="262851"/>
          </a:xfrm>
          <a:prstGeom prst="rect">
            <a:avLst/>
          </a:prstGeom>
          <a:solidFill>
            <a:srgbClr val="A066CB"/>
          </a:solidFill>
        </p:spPr>
      </p:sp>
      <p:sp>
        <p:nvSpPr>
          <p:cNvPr id="12" name="AutoShape 12"/>
          <p:cNvSpPr/>
          <p:nvPr/>
        </p:nvSpPr>
        <p:spPr>
          <a:xfrm>
            <a:off x="0" y="-446411"/>
            <a:ext cx="13497585" cy="791631"/>
          </a:xfrm>
          <a:prstGeom prst="rect">
            <a:avLst/>
          </a:prstGeom>
          <a:solidFill>
            <a:srgbClr val="1836B2"/>
          </a:solidFill>
        </p:spPr>
      </p:sp>
      <p:pic>
        <p:nvPicPr>
          <p:cNvPr id="13" name="Picture 1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V="1">
            <a:off x="11599196" y="-1270647"/>
            <a:ext cx="5660104" cy="3231734"/>
          </a:xfrm>
          <a:prstGeom prst="rect">
            <a:avLst/>
          </a:prstGeom>
        </p:spPr>
      </p:pic>
      <p:sp>
        <p:nvSpPr>
          <p:cNvPr id="14" name="TextBox 14"/>
          <p:cNvSpPr txBox="1"/>
          <p:nvPr/>
        </p:nvSpPr>
        <p:spPr>
          <a:xfrm>
            <a:off x="10902244" y="5998825"/>
            <a:ext cx="3364925" cy="2476500"/>
          </a:xfrm>
          <a:prstGeom prst="rect">
            <a:avLst/>
          </a:prstGeom>
        </p:spPr>
        <p:txBody>
          <a:bodyPr lIns="0" tIns="0" rIns="0" bIns="0" rtlCol="0" anchor="t">
            <a:spAutoFit/>
          </a:bodyPr>
          <a:lstStyle/>
          <a:p>
            <a:pPr marL="0" lvl="0" indent="0">
              <a:lnSpc>
                <a:spcPts val="3900"/>
              </a:lnSpc>
              <a:spcBef>
                <a:spcPct val="0"/>
              </a:spcBef>
            </a:pPr>
            <a:r>
              <a:rPr lang="en-US" sz="3000" spc="-60">
                <a:solidFill>
                  <a:srgbClr val="000000"/>
                </a:solidFill>
                <a:latin typeface="Fira Sans Medium"/>
              </a:rPr>
              <a:t>Partie IV: Opérations élémentaires sur les images en mode gris</a:t>
            </a:r>
          </a:p>
        </p:txBody>
      </p:sp>
      <p:sp>
        <p:nvSpPr>
          <p:cNvPr id="15" name="AutoShape 15"/>
          <p:cNvSpPr/>
          <p:nvPr/>
        </p:nvSpPr>
        <p:spPr>
          <a:xfrm>
            <a:off x="15198323" y="5119687"/>
            <a:ext cx="239988" cy="262851"/>
          </a:xfrm>
          <a:prstGeom prst="rect">
            <a:avLst/>
          </a:prstGeom>
          <a:solidFill>
            <a:srgbClr val="A066CB"/>
          </a:solidFill>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1000" fill="hold"/>
                                        <p:tgtEl>
                                          <p:spTgt spid="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1000"/>
                                        <p:tgtEl>
                                          <p:spTgt spid="10"/>
                                        </p:tgtEl>
                                      </p:cBhvr>
                                    </p:animEffect>
                                    <p:anim calcmode="lin" valueType="num">
                                      <p:cBhvr>
                                        <p:cTn id="48" dur="1000" fill="hold"/>
                                        <p:tgtEl>
                                          <p:spTgt spid="10"/>
                                        </p:tgtEl>
                                        <p:attrNameLst>
                                          <p:attrName>ppt_x</p:attrName>
                                        </p:attrNameLst>
                                      </p:cBhvr>
                                      <p:tavLst>
                                        <p:tav tm="0">
                                          <p:val>
                                            <p:strVal val="#ppt_x"/>
                                          </p:val>
                                        </p:tav>
                                        <p:tav tm="100000">
                                          <p:val>
                                            <p:strVal val="#ppt_x"/>
                                          </p:val>
                                        </p:tav>
                                      </p:tavLst>
                                    </p:anim>
                                    <p:anim calcmode="lin" valueType="num">
                                      <p:cBhvr>
                                        <p:cTn id="49" dur="1000" fill="hold"/>
                                        <p:tgtEl>
                                          <p:spTgt spid="10"/>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1000"/>
                                        <p:tgtEl>
                                          <p:spTgt spid="11"/>
                                        </p:tgtEl>
                                      </p:cBhvr>
                                    </p:animEffect>
                                    <p:anim calcmode="lin" valueType="num">
                                      <p:cBhvr>
                                        <p:cTn id="53" dur="1000" fill="hold"/>
                                        <p:tgtEl>
                                          <p:spTgt spid="11"/>
                                        </p:tgtEl>
                                        <p:attrNameLst>
                                          <p:attrName>ppt_x</p:attrName>
                                        </p:attrNameLst>
                                      </p:cBhvr>
                                      <p:tavLst>
                                        <p:tav tm="0">
                                          <p:val>
                                            <p:strVal val="#ppt_x"/>
                                          </p:val>
                                        </p:tav>
                                        <p:tav tm="100000">
                                          <p:val>
                                            <p:strVal val="#ppt_x"/>
                                          </p:val>
                                        </p:tav>
                                      </p:tavLst>
                                    </p:anim>
                                    <p:anim calcmode="lin" valueType="num">
                                      <p:cBhvr>
                                        <p:cTn id="54" dur="1000" fill="hold"/>
                                        <p:tgtEl>
                                          <p:spTgt spid="11"/>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1000"/>
                                        <p:tgtEl>
                                          <p:spTgt spid="12"/>
                                        </p:tgtEl>
                                      </p:cBhvr>
                                    </p:animEffect>
                                    <p:anim calcmode="lin" valueType="num">
                                      <p:cBhvr>
                                        <p:cTn id="58" dur="1000" fill="hold"/>
                                        <p:tgtEl>
                                          <p:spTgt spid="12"/>
                                        </p:tgtEl>
                                        <p:attrNameLst>
                                          <p:attrName>ppt_x</p:attrName>
                                        </p:attrNameLst>
                                      </p:cBhvr>
                                      <p:tavLst>
                                        <p:tav tm="0">
                                          <p:val>
                                            <p:strVal val="#ppt_x"/>
                                          </p:val>
                                        </p:tav>
                                        <p:tav tm="100000">
                                          <p:val>
                                            <p:strVal val="#ppt_x"/>
                                          </p:val>
                                        </p:tav>
                                      </p:tavLst>
                                    </p:anim>
                                    <p:anim calcmode="lin" valueType="num">
                                      <p:cBhvr>
                                        <p:cTn id="59" dur="1000" fill="hold"/>
                                        <p:tgtEl>
                                          <p:spTgt spid="12"/>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fade">
                                      <p:cBhvr>
                                        <p:cTn id="62" dur="1000"/>
                                        <p:tgtEl>
                                          <p:spTgt spid="13"/>
                                        </p:tgtEl>
                                      </p:cBhvr>
                                    </p:animEffect>
                                    <p:anim calcmode="lin" valueType="num">
                                      <p:cBhvr>
                                        <p:cTn id="63" dur="1000" fill="hold"/>
                                        <p:tgtEl>
                                          <p:spTgt spid="13"/>
                                        </p:tgtEl>
                                        <p:attrNameLst>
                                          <p:attrName>ppt_x</p:attrName>
                                        </p:attrNameLst>
                                      </p:cBhvr>
                                      <p:tavLst>
                                        <p:tav tm="0">
                                          <p:val>
                                            <p:strVal val="#ppt_x"/>
                                          </p:val>
                                        </p:tav>
                                        <p:tav tm="100000">
                                          <p:val>
                                            <p:strVal val="#ppt_x"/>
                                          </p:val>
                                        </p:tav>
                                      </p:tavLst>
                                    </p:anim>
                                    <p:anim calcmode="lin" valueType="num">
                                      <p:cBhvr>
                                        <p:cTn id="64" dur="1000" fill="hold"/>
                                        <p:tgtEl>
                                          <p:spTgt spid="13"/>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4"/>
                                        </p:tgtEl>
                                        <p:attrNameLst>
                                          <p:attrName>style.visibility</p:attrName>
                                        </p:attrNameLst>
                                      </p:cBhvr>
                                      <p:to>
                                        <p:strVal val="visible"/>
                                      </p:to>
                                    </p:set>
                                    <p:animEffect transition="in" filter="fade">
                                      <p:cBhvr>
                                        <p:cTn id="67" dur="1000"/>
                                        <p:tgtEl>
                                          <p:spTgt spid="14"/>
                                        </p:tgtEl>
                                      </p:cBhvr>
                                    </p:animEffect>
                                    <p:anim calcmode="lin" valueType="num">
                                      <p:cBhvr>
                                        <p:cTn id="68" dur="1000" fill="hold"/>
                                        <p:tgtEl>
                                          <p:spTgt spid="14"/>
                                        </p:tgtEl>
                                        <p:attrNameLst>
                                          <p:attrName>ppt_x</p:attrName>
                                        </p:attrNameLst>
                                      </p:cBhvr>
                                      <p:tavLst>
                                        <p:tav tm="0">
                                          <p:val>
                                            <p:strVal val="#ppt_x"/>
                                          </p:val>
                                        </p:tav>
                                        <p:tav tm="100000">
                                          <p:val>
                                            <p:strVal val="#ppt_x"/>
                                          </p:val>
                                        </p:tav>
                                      </p:tavLst>
                                    </p:anim>
                                    <p:anim calcmode="lin" valueType="num">
                                      <p:cBhvr>
                                        <p:cTn id="69" dur="1000" fill="hold"/>
                                        <p:tgtEl>
                                          <p:spTgt spid="14"/>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15"/>
                                        </p:tgtEl>
                                        <p:attrNameLst>
                                          <p:attrName>style.visibility</p:attrName>
                                        </p:attrNameLst>
                                      </p:cBhvr>
                                      <p:to>
                                        <p:strVal val="visible"/>
                                      </p:to>
                                    </p:set>
                                    <p:animEffect transition="in" filter="fade">
                                      <p:cBhvr>
                                        <p:cTn id="72" dur="1000"/>
                                        <p:tgtEl>
                                          <p:spTgt spid="15"/>
                                        </p:tgtEl>
                                      </p:cBhvr>
                                    </p:animEffect>
                                    <p:anim calcmode="lin" valueType="num">
                                      <p:cBhvr>
                                        <p:cTn id="73" dur="1000" fill="hold"/>
                                        <p:tgtEl>
                                          <p:spTgt spid="15"/>
                                        </p:tgtEl>
                                        <p:attrNameLst>
                                          <p:attrName>ppt_x</p:attrName>
                                        </p:attrNameLst>
                                      </p:cBhvr>
                                      <p:tavLst>
                                        <p:tav tm="0">
                                          <p:val>
                                            <p:strVal val="#ppt_x"/>
                                          </p:val>
                                        </p:tav>
                                        <p:tav tm="100000">
                                          <p:val>
                                            <p:strVal val="#ppt_x"/>
                                          </p:val>
                                        </p:tav>
                                      </p:tavLst>
                                    </p:anim>
                                    <p:anim calcmode="lin" valueType="num">
                                      <p:cBhvr>
                                        <p:cTn id="7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1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pic>
        <p:nvPicPr>
          <p:cNvPr id="6" name="Picture 6"/>
          <p:cNvPicPr>
            <a:picLocks noChangeAspect="1"/>
          </p:cNvPicPr>
          <p:nvPr/>
        </p:nvPicPr>
        <p:blipFill>
          <a:blip r:embed="rId4"/>
          <a:srcRect/>
          <a:stretch>
            <a:fillRect/>
          </a:stretch>
        </p:blipFill>
        <p:spPr>
          <a:xfrm>
            <a:off x="777020" y="2623860"/>
            <a:ext cx="9943461" cy="4024734"/>
          </a:xfrm>
          <a:prstGeom prst="rect">
            <a:avLst/>
          </a:prstGeom>
        </p:spPr>
      </p:pic>
      <p:pic>
        <p:nvPicPr>
          <p:cNvPr id="7" name="Picture 7"/>
          <p:cNvPicPr>
            <a:picLocks noChangeAspect="1"/>
          </p:cNvPicPr>
          <p:nvPr/>
        </p:nvPicPr>
        <p:blipFill>
          <a:blip r:embed="rId5"/>
          <a:srcRect l="7521" r="7521"/>
          <a:stretch>
            <a:fillRect/>
          </a:stretch>
        </p:blipFill>
        <p:spPr>
          <a:xfrm>
            <a:off x="11270051" y="4154949"/>
            <a:ext cx="7605581" cy="6714279"/>
          </a:xfrm>
          <a:prstGeom prst="rect">
            <a:avLst/>
          </a:prstGeom>
        </p:spPr>
      </p:pic>
      <p:sp>
        <p:nvSpPr>
          <p:cNvPr id="8" name="AutoShape 8"/>
          <p:cNvSpPr/>
          <p:nvPr/>
        </p:nvSpPr>
        <p:spPr>
          <a:xfrm rot="5400000">
            <a:off x="15073524" y="4796247"/>
            <a:ext cx="358140" cy="0"/>
          </a:xfrm>
          <a:prstGeom prst="line">
            <a:avLst/>
          </a:prstGeom>
          <a:ln w="38100" cap="flat">
            <a:solidFill>
              <a:srgbClr val="000000"/>
            </a:solidFill>
            <a:prstDash val="solid"/>
            <a:headEnd type="none" w="sm" len="sm"/>
            <a:tailEnd type="arrow" w="med" len="sm"/>
          </a:ln>
        </p:spPr>
      </p:sp>
      <p:sp>
        <p:nvSpPr>
          <p:cNvPr id="9" name="AutoShape 9"/>
          <p:cNvSpPr/>
          <p:nvPr/>
        </p:nvSpPr>
        <p:spPr>
          <a:xfrm rot="14450">
            <a:off x="10720541" y="4588602"/>
            <a:ext cx="4531993" cy="0"/>
          </a:xfrm>
          <a:prstGeom prst="line">
            <a:avLst/>
          </a:prstGeom>
          <a:ln w="38100" cap="flat">
            <a:solidFill>
              <a:srgbClr val="000000"/>
            </a:solidFill>
            <a:prstDash val="solid"/>
            <a:headEnd type="none" w="sm" len="sm"/>
            <a:tailEnd type="none" w="sm" len="sm"/>
          </a:ln>
        </p:spPr>
      </p:sp>
      <p:grpSp>
        <p:nvGrpSpPr>
          <p:cNvPr id="10" name="Group 10"/>
          <p:cNvGrpSpPr/>
          <p:nvPr/>
        </p:nvGrpSpPr>
        <p:grpSpPr>
          <a:xfrm>
            <a:off x="2338499" y="6494809"/>
            <a:ext cx="5940816" cy="3343005"/>
            <a:chOff x="0" y="0"/>
            <a:chExt cx="7921088" cy="4457340"/>
          </a:xfrm>
        </p:grpSpPr>
        <p:sp>
          <p:nvSpPr>
            <p:cNvPr id="11" name="TextBox 11"/>
            <p:cNvSpPr txBox="1"/>
            <p:nvPr/>
          </p:nvSpPr>
          <p:spPr>
            <a:xfrm>
              <a:off x="0" y="422834"/>
              <a:ext cx="7921088" cy="959326"/>
            </a:xfrm>
            <a:prstGeom prst="rect">
              <a:avLst/>
            </a:prstGeom>
          </p:spPr>
          <p:txBody>
            <a:bodyPr lIns="0" tIns="0" rIns="0" bIns="0" rtlCol="0" anchor="t">
              <a:spAutoFit/>
            </a:bodyPr>
            <a:lstStyle/>
            <a:p>
              <a:pPr marL="0" lvl="0" indent="0" algn="ctr">
                <a:lnSpc>
                  <a:spcPts val="5476"/>
                </a:lnSpc>
                <a:spcBef>
                  <a:spcPct val="0"/>
                </a:spcBef>
              </a:pPr>
              <a:r>
                <a:rPr lang="en-US" sz="4978">
                  <a:solidFill>
                    <a:srgbClr val="1836B2"/>
                  </a:solidFill>
                  <a:latin typeface="Fira Sans Medium Bold"/>
                </a:rPr>
                <a:t>Explication</a:t>
              </a:r>
            </a:p>
          </p:txBody>
        </p:sp>
        <p:sp>
          <p:nvSpPr>
            <p:cNvPr id="12" name="TextBox 12"/>
            <p:cNvSpPr txBox="1"/>
            <p:nvPr/>
          </p:nvSpPr>
          <p:spPr>
            <a:xfrm>
              <a:off x="14928" y="1827029"/>
              <a:ext cx="7287601" cy="2630310"/>
            </a:xfrm>
            <a:prstGeom prst="rect">
              <a:avLst/>
            </a:prstGeom>
          </p:spPr>
          <p:txBody>
            <a:bodyPr lIns="0" tIns="0" rIns="0" bIns="0" rtlCol="0" anchor="t">
              <a:spAutoFit/>
            </a:bodyPr>
            <a:lstStyle/>
            <a:p>
              <a:pPr marL="0" lvl="0" indent="0" algn="ctr">
                <a:lnSpc>
                  <a:spcPts val="3170"/>
                </a:lnSpc>
                <a:spcBef>
                  <a:spcPct val="0"/>
                </a:spcBef>
              </a:pPr>
              <a:r>
                <a:rPr lang="en-US" sz="2264">
                  <a:solidFill>
                    <a:srgbClr val="000000"/>
                  </a:solidFill>
                  <a:latin typeface="Fira Sans Light Bold"/>
                </a:rPr>
                <a:t>La fonction poserV prend en entrée deux images de même largeur et profondeur, et renvoie une nouvelle image qui est obtenue en superposant verticalement les deux images.</a:t>
              </a:r>
            </a:p>
          </p:txBody>
        </p:sp>
      </p:grpSp>
      <p:sp>
        <p:nvSpPr>
          <p:cNvPr id="13" name="TextBox 13"/>
          <p:cNvSpPr txBox="1"/>
          <p:nvPr/>
        </p:nvSpPr>
        <p:spPr>
          <a:xfrm>
            <a:off x="9144000" y="4722904"/>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
        <p:nvSpPr>
          <p:cNvPr id="14" name="TextBox 14"/>
          <p:cNvSpPr txBox="1"/>
          <p:nvPr/>
        </p:nvSpPr>
        <p:spPr>
          <a:xfrm>
            <a:off x="-1185991" y="2128560"/>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sp>
        <p:nvSpPr>
          <p:cNvPr id="6" name="AutoShape 6"/>
          <p:cNvSpPr/>
          <p:nvPr/>
        </p:nvSpPr>
        <p:spPr>
          <a:xfrm rot="14450">
            <a:off x="9786403" y="3620898"/>
            <a:ext cx="4531993" cy="0"/>
          </a:xfrm>
          <a:prstGeom prst="line">
            <a:avLst/>
          </a:prstGeom>
          <a:ln w="38100" cap="flat">
            <a:solidFill>
              <a:srgbClr val="000000"/>
            </a:solidFill>
            <a:prstDash val="solid"/>
            <a:headEnd type="none" w="sm" len="sm"/>
            <a:tailEnd type="none" w="sm" len="sm"/>
          </a:ln>
        </p:spPr>
      </p:sp>
      <p:sp>
        <p:nvSpPr>
          <p:cNvPr id="7" name="AutoShape 7"/>
          <p:cNvSpPr/>
          <p:nvPr/>
        </p:nvSpPr>
        <p:spPr>
          <a:xfrm rot="5369106">
            <a:off x="13249701" y="4709350"/>
            <a:ext cx="2118473" cy="0"/>
          </a:xfrm>
          <a:prstGeom prst="line">
            <a:avLst/>
          </a:prstGeom>
          <a:ln w="38100" cap="flat">
            <a:solidFill>
              <a:srgbClr val="000000"/>
            </a:solidFill>
            <a:prstDash val="solid"/>
            <a:headEnd type="none" w="sm" len="sm"/>
            <a:tailEnd type="arrow" w="med" len="sm"/>
          </a:ln>
        </p:spPr>
      </p:sp>
      <p:pic>
        <p:nvPicPr>
          <p:cNvPr id="8" name="Picture 8"/>
          <p:cNvPicPr>
            <a:picLocks noChangeAspect="1"/>
          </p:cNvPicPr>
          <p:nvPr/>
        </p:nvPicPr>
        <p:blipFill>
          <a:blip r:embed="rId4"/>
          <a:srcRect/>
          <a:stretch>
            <a:fillRect/>
          </a:stretch>
        </p:blipFill>
        <p:spPr>
          <a:xfrm>
            <a:off x="735742" y="2582788"/>
            <a:ext cx="11925539" cy="2846666"/>
          </a:xfrm>
          <a:prstGeom prst="rect">
            <a:avLst/>
          </a:prstGeom>
        </p:spPr>
      </p:pic>
      <p:pic>
        <p:nvPicPr>
          <p:cNvPr id="9" name="Picture 9"/>
          <p:cNvPicPr>
            <a:picLocks noChangeAspect="1"/>
          </p:cNvPicPr>
          <p:nvPr/>
        </p:nvPicPr>
        <p:blipFill>
          <a:blip r:embed="rId5"/>
          <a:srcRect/>
          <a:stretch>
            <a:fillRect/>
          </a:stretch>
        </p:blipFill>
        <p:spPr>
          <a:xfrm>
            <a:off x="11159059" y="5787765"/>
            <a:ext cx="6356893" cy="4767670"/>
          </a:xfrm>
          <a:prstGeom prst="rect">
            <a:avLst/>
          </a:prstGeom>
        </p:spPr>
      </p:pic>
      <p:grpSp>
        <p:nvGrpSpPr>
          <p:cNvPr id="10" name="Group 10"/>
          <p:cNvGrpSpPr/>
          <p:nvPr/>
        </p:nvGrpSpPr>
        <p:grpSpPr>
          <a:xfrm>
            <a:off x="1028700" y="5346969"/>
            <a:ext cx="6950781" cy="3911331"/>
            <a:chOff x="0" y="0"/>
            <a:chExt cx="9267709" cy="5215108"/>
          </a:xfrm>
        </p:grpSpPr>
        <p:sp>
          <p:nvSpPr>
            <p:cNvPr id="11" name="TextBox 11"/>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12" name="TextBox 12"/>
            <p:cNvSpPr txBox="1"/>
            <p:nvPr/>
          </p:nvSpPr>
          <p:spPr>
            <a:xfrm>
              <a:off x="17466" y="2136204"/>
              <a:ext cx="8526526" cy="3078904"/>
            </a:xfrm>
            <a:prstGeom prst="rect">
              <a:avLst/>
            </a:prstGeom>
          </p:spPr>
          <p:txBody>
            <a:bodyPr lIns="0" tIns="0" rIns="0" bIns="0" rtlCol="0" anchor="t">
              <a:spAutoFit/>
            </a:bodyPr>
            <a:lstStyle/>
            <a:p>
              <a:pPr marL="0" lvl="0" indent="0" algn="ctr">
                <a:lnSpc>
                  <a:spcPts val="3709"/>
                </a:lnSpc>
                <a:spcBef>
                  <a:spcPct val="0"/>
                </a:spcBef>
              </a:pPr>
              <a:r>
                <a:rPr lang="en-US" sz="2649">
                  <a:solidFill>
                    <a:srgbClr val="000000"/>
                  </a:solidFill>
                  <a:latin typeface="Fira Sans Light Bold"/>
                </a:rPr>
                <a:t>La fonction poserH prend en entrée deux images de même hauteur et profondeur, et renvoie une nouvelle image qui est obtenue en superposant horizontalement 2eme image à droite de 1 ere image.</a:t>
              </a:r>
            </a:p>
          </p:txBody>
        </p:sp>
      </p:grpSp>
      <p:sp>
        <p:nvSpPr>
          <p:cNvPr id="13" name="TextBox 13"/>
          <p:cNvSpPr txBox="1"/>
          <p:nvPr/>
        </p:nvSpPr>
        <p:spPr>
          <a:xfrm>
            <a:off x="8922862" y="5381829"/>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
        <p:nvSpPr>
          <p:cNvPr id="14" name="TextBox 14"/>
          <p:cNvSpPr txBox="1"/>
          <p:nvPr/>
        </p:nvSpPr>
        <p:spPr>
          <a:xfrm>
            <a:off x="-1238681" y="2087488"/>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602767" y="-3778684"/>
            <a:ext cx="13505732" cy="6226137"/>
            <a:chOff x="0" y="0"/>
            <a:chExt cx="11653156" cy="5372100"/>
          </a:xfrm>
        </p:grpSpPr>
        <p:sp>
          <p:nvSpPr>
            <p:cNvPr id="3" name="Freeform 3"/>
            <p:cNvSpPr/>
            <p:nvPr/>
          </p:nvSpPr>
          <p:spPr>
            <a:xfrm>
              <a:off x="0" y="0"/>
              <a:ext cx="11653155" cy="5372100"/>
            </a:xfrm>
            <a:custGeom>
              <a:avLst/>
              <a:gdLst/>
              <a:ahLst/>
              <a:cxnLst/>
              <a:rect l="l" t="t" r="r" b="b"/>
              <a:pathLst>
                <a:path w="11653155" h="5372100">
                  <a:moveTo>
                    <a:pt x="10102486" y="0"/>
                  </a:moveTo>
                  <a:lnTo>
                    <a:pt x="1550670" y="0"/>
                  </a:lnTo>
                  <a:lnTo>
                    <a:pt x="0" y="2686050"/>
                  </a:lnTo>
                  <a:lnTo>
                    <a:pt x="1550670" y="5372100"/>
                  </a:lnTo>
                  <a:lnTo>
                    <a:pt x="10102486" y="5372100"/>
                  </a:lnTo>
                  <a:lnTo>
                    <a:pt x="11653155" y="2686050"/>
                  </a:lnTo>
                  <a:lnTo>
                    <a:pt x="10102486" y="0"/>
                  </a:lnTo>
                  <a:close/>
                </a:path>
              </a:pathLst>
            </a:custGeom>
            <a:solidFill>
              <a:srgbClr val="FFFFFF"/>
            </a:solidFill>
          </p:spPr>
        </p:sp>
      </p:grpSp>
      <p:sp>
        <p:nvSpPr>
          <p:cNvPr id="4" name="TextBox 4"/>
          <p:cNvSpPr txBox="1"/>
          <p:nvPr/>
        </p:nvSpPr>
        <p:spPr>
          <a:xfrm>
            <a:off x="470491" y="526469"/>
            <a:ext cx="7849654" cy="1455966"/>
          </a:xfrm>
          <a:prstGeom prst="rect">
            <a:avLst/>
          </a:prstGeom>
        </p:spPr>
        <p:txBody>
          <a:bodyPr lIns="0" tIns="0" rIns="0" bIns="0" rtlCol="0" anchor="t">
            <a:spAutoFit/>
          </a:bodyPr>
          <a:lstStyle/>
          <a:p>
            <a:pPr marL="0" lvl="0" indent="0">
              <a:lnSpc>
                <a:spcPts val="11148"/>
              </a:lnSpc>
              <a:spcBef>
                <a:spcPct val="0"/>
              </a:spcBef>
            </a:pPr>
            <a:r>
              <a:rPr lang="en-US" sz="10134" spc="-202">
                <a:solidFill>
                  <a:srgbClr val="000000"/>
                </a:solidFill>
                <a:latin typeface="Fira Sans Medium Bold"/>
              </a:rPr>
              <a:t>Partie V: </a:t>
            </a:r>
          </a:p>
        </p:txBody>
      </p:sp>
      <p:grpSp>
        <p:nvGrpSpPr>
          <p:cNvPr id="5" name="Group 5"/>
          <p:cNvGrpSpPr>
            <a:grpSpLocks noChangeAspect="1"/>
          </p:cNvGrpSpPr>
          <p:nvPr/>
        </p:nvGrpSpPr>
        <p:grpSpPr>
          <a:xfrm>
            <a:off x="9489726" y="0"/>
            <a:ext cx="11879371" cy="10287000"/>
            <a:chOff x="0" y="0"/>
            <a:chExt cx="4282440" cy="3708400"/>
          </a:xfrm>
        </p:grpSpPr>
        <p:sp>
          <p:nvSpPr>
            <p:cNvPr id="6" name="Freeform 6"/>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21913" r="-21913"/>
              </a:stretch>
            </a:blipFill>
          </p:spPr>
        </p:sp>
      </p:grpSp>
      <p:grpSp>
        <p:nvGrpSpPr>
          <p:cNvPr id="7" name="Group 7"/>
          <p:cNvGrpSpPr/>
          <p:nvPr/>
        </p:nvGrpSpPr>
        <p:grpSpPr>
          <a:xfrm>
            <a:off x="9912490" y="8090781"/>
            <a:ext cx="4434864" cy="4392438"/>
            <a:chOff x="0" y="0"/>
            <a:chExt cx="5423989" cy="5372100"/>
          </a:xfrm>
        </p:grpSpPr>
        <p:sp>
          <p:nvSpPr>
            <p:cNvPr id="8" name="Freeform 8"/>
            <p:cNvSpPr/>
            <p:nvPr/>
          </p:nvSpPr>
          <p:spPr>
            <a:xfrm>
              <a:off x="0" y="0"/>
              <a:ext cx="5423989" cy="5372100"/>
            </a:xfrm>
            <a:custGeom>
              <a:avLst/>
              <a:gdLst/>
              <a:ahLst/>
              <a:cxnLst/>
              <a:rect l="l" t="t" r="r" b="b"/>
              <a:pathLst>
                <a:path w="5423989" h="5372100">
                  <a:moveTo>
                    <a:pt x="3873319" y="0"/>
                  </a:moveTo>
                  <a:lnTo>
                    <a:pt x="1550670" y="0"/>
                  </a:lnTo>
                  <a:lnTo>
                    <a:pt x="0" y="2686050"/>
                  </a:lnTo>
                  <a:lnTo>
                    <a:pt x="1550670" y="5372100"/>
                  </a:lnTo>
                  <a:lnTo>
                    <a:pt x="3873319" y="5372100"/>
                  </a:lnTo>
                  <a:lnTo>
                    <a:pt x="5423989" y="2686050"/>
                  </a:lnTo>
                  <a:lnTo>
                    <a:pt x="3873319" y="0"/>
                  </a:lnTo>
                  <a:close/>
                </a:path>
              </a:pathLst>
            </a:custGeom>
            <a:solidFill>
              <a:srgbClr val="A066CB"/>
            </a:solidFill>
          </p:spPr>
        </p:sp>
      </p:grpSp>
      <p:sp>
        <p:nvSpPr>
          <p:cNvPr id="9" name="TextBox 9"/>
          <p:cNvSpPr txBox="1"/>
          <p:nvPr/>
        </p:nvSpPr>
        <p:spPr>
          <a:xfrm>
            <a:off x="1028700" y="2620913"/>
            <a:ext cx="2958822" cy="547370"/>
          </a:xfrm>
          <a:prstGeom prst="rect">
            <a:avLst/>
          </a:prstGeom>
        </p:spPr>
        <p:txBody>
          <a:bodyPr lIns="0" tIns="0" rIns="0" bIns="0" rtlCol="0" anchor="t">
            <a:spAutoFit/>
          </a:bodyPr>
          <a:lstStyle/>
          <a:p>
            <a:pPr algn="ctr">
              <a:lnSpc>
                <a:spcPts val="4419"/>
              </a:lnSpc>
              <a:spcBef>
                <a:spcPct val="0"/>
              </a:spcBef>
            </a:pPr>
            <a:r>
              <a:rPr lang="en-US" sz="3399" spc="-67">
                <a:solidFill>
                  <a:srgbClr val="000000"/>
                </a:solidFill>
                <a:latin typeface="Fira Sans Medium"/>
              </a:rPr>
              <a:t>Les images RGB</a:t>
            </a:r>
          </a:p>
        </p:txBody>
      </p:sp>
      <p:sp>
        <p:nvSpPr>
          <p:cNvPr id="10" name="AutoShape 10"/>
          <p:cNvSpPr/>
          <p:nvPr/>
        </p:nvSpPr>
        <p:spPr>
          <a:xfrm rot="5414923">
            <a:off x="-58170" y="6540161"/>
            <a:ext cx="2425397" cy="0"/>
          </a:xfrm>
          <a:prstGeom prst="line">
            <a:avLst/>
          </a:prstGeom>
          <a:ln w="47625" cap="rnd">
            <a:solidFill>
              <a:srgbClr val="86C7ED"/>
            </a:solidFill>
            <a:prstDash val="sysDot"/>
            <a:headEnd type="none" w="sm" len="sm"/>
            <a:tailEnd type="none" w="sm" len="sm"/>
          </a:ln>
        </p:spPr>
      </p:sp>
      <p:sp>
        <p:nvSpPr>
          <p:cNvPr id="11" name="AutoShape 11"/>
          <p:cNvSpPr/>
          <p:nvPr/>
        </p:nvSpPr>
        <p:spPr>
          <a:xfrm>
            <a:off x="1028700" y="7776660"/>
            <a:ext cx="239988" cy="262851"/>
          </a:xfrm>
          <a:prstGeom prst="rect">
            <a:avLst/>
          </a:prstGeom>
          <a:solidFill>
            <a:srgbClr val="A066CB"/>
          </a:solidFill>
        </p:spPr>
      </p:sp>
      <p:sp>
        <p:nvSpPr>
          <p:cNvPr id="12" name="AutoShape 12"/>
          <p:cNvSpPr/>
          <p:nvPr/>
        </p:nvSpPr>
        <p:spPr>
          <a:xfrm>
            <a:off x="11920458" y="5295900"/>
            <a:ext cx="9525" cy="309189"/>
          </a:xfrm>
          <a:prstGeom prst="rect">
            <a:avLst/>
          </a:prstGeom>
          <a:solidFill>
            <a:srgbClr val="A066CB"/>
          </a:solidFill>
        </p:spPr>
      </p:sp>
      <p:sp>
        <p:nvSpPr>
          <p:cNvPr id="13" name="AutoShape 13"/>
          <p:cNvSpPr/>
          <p:nvPr/>
        </p:nvSpPr>
        <p:spPr>
          <a:xfrm rot="5405412">
            <a:off x="1040320" y="5099868"/>
            <a:ext cx="239988" cy="262851"/>
          </a:xfrm>
          <a:prstGeom prst="rect">
            <a:avLst/>
          </a:prstGeom>
          <a:solidFill>
            <a:srgbClr val="A066CB"/>
          </a:solidFill>
        </p:spPr>
      </p:sp>
      <p:sp>
        <p:nvSpPr>
          <p:cNvPr id="14" name="TextBox 14"/>
          <p:cNvSpPr txBox="1"/>
          <p:nvPr/>
        </p:nvSpPr>
        <p:spPr>
          <a:xfrm>
            <a:off x="1410466" y="4964593"/>
            <a:ext cx="2254806"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initImageRGB</a:t>
            </a:r>
          </a:p>
        </p:txBody>
      </p:sp>
      <p:sp>
        <p:nvSpPr>
          <p:cNvPr id="15" name="TextBox 15"/>
          <p:cNvSpPr txBox="1"/>
          <p:nvPr/>
        </p:nvSpPr>
        <p:spPr>
          <a:xfrm>
            <a:off x="1410466" y="6281031"/>
            <a:ext cx="1455896"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symetrie</a:t>
            </a:r>
          </a:p>
        </p:txBody>
      </p:sp>
      <p:sp>
        <p:nvSpPr>
          <p:cNvPr id="16" name="AutoShape 16"/>
          <p:cNvSpPr/>
          <p:nvPr/>
        </p:nvSpPr>
        <p:spPr>
          <a:xfrm>
            <a:off x="1028700" y="6418294"/>
            <a:ext cx="239988" cy="262851"/>
          </a:xfrm>
          <a:prstGeom prst="rect">
            <a:avLst/>
          </a:prstGeom>
          <a:solidFill>
            <a:srgbClr val="A066CB"/>
          </a:solidFill>
        </p:spPr>
      </p:sp>
      <p:sp>
        <p:nvSpPr>
          <p:cNvPr id="17" name="TextBox 17"/>
          <p:cNvSpPr txBox="1"/>
          <p:nvPr/>
        </p:nvSpPr>
        <p:spPr>
          <a:xfrm>
            <a:off x="1410466" y="7595481"/>
            <a:ext cx="1580078"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grayscale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anim calcmode="lin" valueType="num">
                                      <p:cBhvr>
                                        <p:cTn id="28" dur="1000" fill="hold"/>
                                        <p:tgtEl>
                                          <p:spTgt spid="9"/>
                                        </p:tgtEl>
                                        <p:attrNameLst>
                                          <p:attrName>ppt_x</p:attrName>
                                        </p:attrNameLst>
                                      </p:cBhvr>
                                      <p:tavLst>
                                        <p:tav tm="0">
                                          <p:val>
                                            <p:strVal val="#ppt_x"/>
                                          </p:val>
                                        </p:tav>
                                        <p:tav tm="100000">
                                          <p:val>
                                            <p:strVal val="#ppt_x"/>
                                          </p:val>
                                        </p:tav>
                                      </p:tavLst>
                                    </p:anim>
                                    <p:anim calcmode="lin" valueType="num">
                                      <p:cBhvr>
                                        <p:cTn id="29" dur="1000" fill="hold"/>
                                        <p:tgtEl>
                                          <p:spTgt spid="9"/>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000"/>
                                        <p:tgtEl>
                                          <p:spTgt spid="11"/>
                                        </p:tgtEl>
                                      </p:cBhvr>
                                    </p:animEffect>
                                    <p:anim calcmode="lin" valueType="num">
                                      <p:cBhvr>
                                        <p:cTn id="38" dur="1000" fill="hold"/>
                                        <p:tgtEl>
                                          <p:spTgt spid="11"/>
                                        </p:tgtEl>
                                        <p:attrNameLst>
                                          <p:attrName>ppt_x</p:attrName>
                                        </p:attrNameLst>
                                      </p:cBhvr>
                                      <p:tavLst>
                                        <p:tav tm="0">
                                          <p:val>
                                            <p:strVal val="#ppt_x"/>
                                          </p:val>
                                        </p:tav>
                                        <p:tav tm="100000">
                                          <p:val>
                                            <p:strVal val="#ppt_x"/>
                                          </p:val>
                                        </p:tav>
                                      </p:tavLst>
                                    </p:anim>
                                    <p:anim calcmode="lin" valueType="num">
                                      <p:cBhvr>
                                        <p:cTn id="39" dur="1000" fill="hold"/>
                                        <p:tgtEl>
                                          <p:spTgt spid="11"/>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1000"/>
                                        <p:tgtEl>
                                          <p:spTgt spid="15"/>
                                        </p:tgtEl>
                                      </p:cBhvr>
                                    </p:animEffect>
                                    <p:anim calcmode="lin" valueType="num">
                                      <p:cBhvr>
                                        <p:cTn id="58" dur="1000" fill="hold"/>
                                        <p:tgtEl>
                                          <p:spTgt spid="15"/>
                                        </p:tgtEl>
                                        <p:attrNameLst>
                                          <p:attrName>ppt_x</p:attrName>
                                        </p:attrNameLst>
                                      </p:cBhvr>
                                      <p:tavLst>
                                        <p:tav tm="0">
                                          <p:val>
                                            <p:strVal val="#ppt_x"/>
                                          </p:val>
                                        </p:tav>
                                        <p:tav tm="100000">
                                          <p:val>
                                            <p:strVal val="#ppt_x"/>
                                          </p:val>
                                        </p:tav>
                                      </p:tavLst>
                                    </p:anim>
                                    <p:anim calcmode="lin" valueType="num">
                                      <p:cBhvr>
                                        <p:cTn id="59" dur="1000" fill="hold"/>
                                        <p:tgtEl>
                                          <p:spTgt spid="15"/>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fade">
                                      <p:cBhvr>
                                        <p:cTn id="62" dur="1000"/>
                                        <p:tgtEl>
                                          <p:spTgt spid="16"/>
                                        </p:tgtEl>
                                      </p:cBhvr>
                                    </p:animEffect>
                                    <p:anim calcmode="lin" valueType="num">
                                      <p:cBhvr>
                                        <p:cTn id="63" dur="1000" fill="hold"/>
                                        <p:tgtEl>
                                          <p:spTgt spid="16"/>
                                        </p:tgtEl>
                                        <p:attrNameLst>
                                          <p:attrName>ppt_x</p:attrName>
                                        </p:attrNameLst>
                                      </p:cBhvr>
                                      <p:tavLst>
                                        <p:tav tm="0">
                                          <p:val>
                                            <p:strVal val="#ppt_x"/>
                                          </p:val>
                                        </p:tav>
                                        <p:tav tm="100000">
                                          <p:val>
                                            <p:strVal val="#ppt_x"/>
                                          </p:val>
                                        </p:tav>
                                      </p:tavLst>
                                    </p:anim>
                                    <p:anim calcmode="lin" valueType="num">
                                      <p:cBhvr>
                                        <p:cTn id="64" dur="1000" fill="hold"/>
                                        <p:tgtEl>
                                          <p:spTgt spid="16"/>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1000"/>
                                        <p:tgtEl>
                                          <p:spTgt spid="17"/>
                                        </p:tgtEl>
                                      </p:cBhvr>
                                    </p:animEffect>
                                    <p:anim calcmode="lin" valueType="num">
                                      <p:cBhvr>
                                        <p:cTn id="68" dur="1000" fill="hold"/>
                                        <p:tgtEl>
                                          <p:spTgt spid="17"/>
                                        </p:tgtEl>
                                        <p:attrNameLst>
                                          <p:attrName>ppt_x</p:attrName>
                                        </p:attrNameLst>
                                      </p:cBhvr>
                                      <p:tavLst>
                                        <p:tav tm="0">
                                          <p:val>
                                            <p:strVal val="#ppt_x"/>
                                          </p:val>
                                        </p:tav>
                                        <p:tav tm="100000">
                                          <p:val>
                                            <p:strVal val="#ppt_x"/>
                                          </p:val>
                                        </p:tav>
                                      </p:tavLst>
                                    </p:anim>
                                    <p:anim calcmode="lin" valueType="num">
                                      <p:cBhvr>
                                        <p:cTn id="6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4" grpId="0"/>
      <p:bldP spid="15" grpId="0"/>
      <p:bldP spid="1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sp>
        <p:nvSpPr>
          <p:cNvPr id="6" name="TextBox 6"/>
          <p:cNvSpPr txBox="1"/>
          <p:nvPr/>
        </p:nvSpPr>
        <p:spPr>
          <a:xfrm>
            <a:off x="8667822" y="4235448"/>
            <a:ext cx="5742772" cy="405765"/>
          </a:xfrm>
          <a:prstGeom prst="rect">
            <a:avLst/>
          </a:prstGeom>
        </p:spPr>
        <p:txBody>
          <a:bodyPr lIns="0" tIns="0" rIns="0" bIns="0" rtlCol="0" anchor="t">
            <a:spAutoFit/>
          </a:bodyPr>
          <a:lstStyle/>
          <a:p>
            <a:pPr marL="0" lvl="0" indent="0" algn="ctr">
              <a:lnSpc>
                <a:spcPts val="3360"/>
              </a:lnSpc>
              <a:spcBef>
                <a:spcPct val="0"/>
              </a:spcBef>
            </a:pPr>
            <a:r>
              <a:rPr lang="en-US" sz="2400">
                <a:solidFill>
                  <a:srgbClr val="000000"/>
                </a:solidFill>
                <a:latin typeface="Fira Sans Light Bold"/>
              </a:rPr>
              <a:t>Compilation:</a:t>
            </a:r>
          </a:p>
        </p:txBody>
      </p:sp>
      <p:sp>
        <p:nvSpPr>
          <p:cNvPr id="7" name="AutoShape 7"/>
          <p:cNvSpPr/>
          <p:nvPr/>
        </p:nvSpPr>
        <p:spPr>
          <a:xfrm rot="14450">
            <a:off x="9169419" y="3748933"/>
            <a:ext cx="4531993" cy="0"/>
          </a:xfrm>
          <a:prstGeom prst="line">
            <a:avLst/>
          </a:prstGeom>
          <a:ln w="38100" cap="flat">
            <a:solidFill>
              <a:srgbClr val="000000"/>
            </a:solidFill>
            <a:prstDash val="solid"/>
            <a:headEnd type="none" w="sm" len="sm"/>
            <a:tailEnd type="none" w="sm" len="sm"/>
          </a:ln>
        </p:spPr>
      </p:sp>
      <p:sp>
        <p:nvSpPr>
          <p:cNvPr id="8" name="AutoShape 8"/>
          <p:cNvSpPr/>
          <p:nvPr/>
        </p:nvSpPr>
        <p:spPr>
          <a:xfrm rot="5400000">
            <a:off x="7422647" y="5982374"/>
            <a:ext cx="2490349" cy="0"/>
          </a:xfrm>
          <a:prstGeom prst="line">
            <a:avLst/>
          </a:prstGeom>
          <a:ln w="38100" cap="flat">
            <a:solidFill>
              <a:srgbClr val="000000"/>
            </a:solidFill>
            <a:prstDash val="solid"/>
            <a:headEnd type="none" w="sm" len="sm"/>
            <a:tailEnd type="arrow" w="med" len="sm"/>
          </a:ln>
        </p:spPr>
      </p:sp>
      <p:pic>
        <p:nvPicPr>
          <p:cNvPr id="9" name="Picture 9"/>
          <p:cNvPicPr>
            <a:picLocks noChangeAspect="1"/>
          </p:cNvPicPr>
          <p:nvPr/>
        </p:nvPicPr>
        <p:blipFill>
          <a:blip r:embed="rId4"/>
          <a:srcRect/>
          <a:stretch>
            <a:fillRect/>
          </a:stretch>
        </p:blipFill>
        <p:spPr>
          <a:xfrm>
            <a:off x="2645274" y="2618669"/>
            <a:ext cx="12045094" cy="2137580"/>
          </a:xfrm>
          <a:prstGeom prst="rect">
            <a:avLst/>
          </a:prstGeom>
        </p:spPr>
      </p:pic>
      <p:pic>
        <p:nvPicPr>
          <p:cNvPr id="10" name="Picture 10"/>
          <p:cNvPicPr>
            <a:picLocks noChangeAspect="1"/>
          </p:cNvPicPr>
          <p:nvPr/>
        </p:nvPicPr>
        <p:blipFill>
          <a:blip r:embed="rId5"/>
          <a:srcRect/>
          <a:stretch>
            <a:fillRect/>
          </a:stretch>
        </p:blipFill>
        <p:spPr>
          <a:xfrm>
            <a:off x="3899079" y="7246598"/>
            <a:ext cx="9537486" cy="1829866"/>
          </a:xfrm>
          <a:prstGeom prst="rect">
            <a:avLst/>
          </a:prstGeom>
        </p:spPr>
      </p:pic>
      <p:sp>
        <p:nvSpPr>
          <p:cNvPr id="11" name="TextBox 11"/>
          <p:cNvSpPr txBox="1"/>
          <p:nvPr/>
        </p:nvSpPr>
        <p:spPr>
          <a:xfrm>
            <a:off x="5777386" y="1790432"/>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
        <p:nvSpPr>
          <p:cNvPr id="12" name="TextBox 12"/>
          <p:cNvSpPr txBox="1"/>
          <p:nvPr/>
        </p:nvSpPr>
        <p:spPr>
          <a:xfrm rot="5400000">
            <a:off x="6080542" y="5753774"/>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1000"/>
                                        <p:tgtEl>
                                          <p:spTgt spid="12"/>
                                        </p:tgtEl>
                                      </p:cBhvr>
                                    </p:animEffect>
                                    <p:anim calcmode="lin" valueType="num">
                                      <p:cBhvr>
                                        <p:cTn id="53" dur="1000" fill="hold"/>
                                        <p:tgtEl>
                                          <p:spTgt spid="12"/>
                                        </p:tgtEl>
                                        <p:attrNameLst>
                                          <p:attrName>ppt_x</p:attrName>
                                        </p:attrNameLst>
                                      </p:cBhvr>
                                      <p:tavLst>
                                        <p:tav tm="0">
                                          <p:val>
                                            <p:strVal val="#ppt_x"/>
                                          </p:val>
                                        </p:tav>
                                        <p:tav tm="100000">
                                          <p:val>
                                            <p:strVal val="#ppt_x"/>
                                          </p:val>
                                        </p:tav>
                                      </p:tavLst>
                                    </p:anim>
                                    <p:anim calcmode="lin" valueType="num">
                                      <p:cBhvr>
                                        <p:cTn id="5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sp>
        <p:nvSpPr>
          <p:cNvPr id="6" name="AutoShape 6"/>
          <p:cNvSpPr/>
          <p:nvPr/>
        </p:nvSpPr>
        <p:spPr>
          <a:xfrm rot="-12751">
            <a:off x="9169421" y="3729884"/>
            <a:ext cx="5135787" cy="0"/>
          </a:xfrm>
          <a:prstGeom prst="line">
            <a:avLst/>
          </a:prstGeom>
          <a:ln w="38100" cap="flat">
            <a:solidFill>
              <a:srgbClr val="000000"/>
            </a:solidFill>
            <a:prstDash val="solid"/>
            <a:headEnd type="none" w="sm" len="sm"/>
            <a:tailEnd type="none" w="sm" len="sm"/>
          </a:ln>
        </p:spPr>
      </p:sp>
      <p:sp>
        <p:nvSpPr>
          <p:cNvPr id="7" name="AutoShape 7"/>
          <p:cNvSpPr/>
          <p:nvPr/>
        </p:nvSpPr>
        <p:spPr>
          <a:xfrm rot="5400000">
            <a:off x="13584095" y="4422404"/>
            <a:ext cx="1404091" cy="0"/>
          </a:xfrm>
          <a:prstGeom prst="line">
            <a:avLst/>
          </a:prstGeom>
          <a:ln w="38100" cap="flat">
            <a:solidFill>
              <a:srgbClr val="000000"/>
            </a:solidFill>
            <a:prstDash val="solid"/>
            <a:headEnd type="none" w="sm" len="sm"/>
            <a:tailEnd type="arrow" w="med" len="sm"/>
          </a:ln>
        </p:spPr>
      </p:sp>
      <p:pic>
        <p:nvPicPr>
          <p:cNvPr id="8" name="Picture 8"/>
          <p:cNvPicPr>
            <a:picLocks noChangeAspect="1"/>
          </p:cNvPicPr>
          <p:nvPr/>
        </p:nvPicPr>
        <p:blipFill>
          <a:blip r:embed="rId4"/>
          <a:srcRect/>
          <a:stretch>
            <a:fillRect/>
          </a:stretch>
        </p:blipFill>
        <p:spPr>
          <a:xfrm>
            <a:off x="754911" y="2743200"/>
            <a:ext cx="11920339" cy="1630834"/>
          </a:xfrm>
          <a:prstGeom prst="rect">
            <a:avLst/>
          </a:prstGeom>
        </p:spPr>
      </p:pic>
      <p:pic>
        <p:nvPicPr>
          <p:cNvPr id="9" name="Picture 9"/>
          <p:cNvPicPr>
            <a:picLocks noChangeAspect="1"/>
          </p:cNvPicPr>
          <p:nvPr/>
        </p:nvPicPr>
        <p:blipFill>
          <a:blip r:embed="rId5"/>
          <a:srcRect/>
          <a:stretch>
            <a:fillRect/>
          </a:stretch>
        </p:blipFill>
        <p:spPr>
          <a:xfrm>
            <a:off x="11312981" y="5143500"/>
            <a:ext cx="5946319" cy="5002140"/>
          </a:xfrm>
          <a:prstGeom prst="rect">
            <a:avLst/>
          </a:prstGeom>
        </p:spPr>
      </p:pic>
      <p:sp>
        <p:nvSpPr>
          <p:cNvPr id="10" name="TextBox 10"/>
          <p:cNvSpPr txBox="1"/>
          <p:nvPr/>
        </p:nvSpPr>
        <p:spPr>
          <a:xfrm>
            <a:off x="9144000" y="4487304"/>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
        <p:nvSpPr>
          <p:cNvPr id="11" name="TextBox 11"/>
          <p:cNvSpPr txBox="1"/>
          <p:nvPr/>
        </p:nvSpPr>
        <p:spPr>
          <a:xfrm>
            <a:off x="-1185991" y="2250241"/>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grpSp>
        <p:nvGrpSpPr>
          <p:cNvPr id="12" name="Group 12"/>
          <p:cNvGrpSpPr/>
          <p:nvPr/>
        </p:nvGrpSpPr>
        <p:grpSpPr>
          <a:xfrm>
            <a:off x="1028700" y="5346969"/>
            <a:ext cx="6950781" cy="3911331"/>
            <a:chOff x="0" y="0"/>
            <a:chExt cx="9267709" cy="5215108"/>
          </a:xfrm>
        </p:grpSpPr>
        <p:sp>
          <p:nvSpPr>
            <p:cNvPr id="13" name="TextBox 13"/>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14" name="TextBox 14"/>
            <p:cNvSpPr txBox="1"/>
            <p:nvPr/>
          </p:nvSpPr>
          <p:spPr>
            <a:xfrm>
              <a:off x="17466" y="2136204"/>
              <a:ext cx="8526526" cy="3078904"/>
            </a:xfrm>
            <a:prstGeom prst="rect">
              <a:avLst/>
            </a:prstGeom>
          </p:spPr>
          <p:txBody>
            <a:bodyPr lIns="0" tIns="0" rIns="0" bIns="0" rtlCol="0" anchor="t">
              <a:spAutoFit/>
            </a:bodyPr>
            <a:lstStyle/>
            <a:p>
              <a:pPr marL="0" lvl="0" indent="0" algn="ctr">
                <a:lnSpc>
                  <a:spcPts val="3709"/>
                </a:lnSpc>
                <a:spcBef>
                  <a:spcPct val="0"/>
                </a:spcBef>
              </a:pPr>
              <a:r>
                <a:rPr lang="en-US" sz="2649">
                  <a:solidFill>
                    <a:srgbClr val="000000"/>
                  </a:solidFill>
                  <a:latin typeface="Fira Sans Light Bold"/>
                </a:rPr>
                <a:t>La fonction initImageRGB initialise et renvoie une matrice à trois dimensions de manière aléatoire, cette matrice est représente une image couleur au format RGB (rouge, vert, bleu).</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1000"/>
                                        <p:tgtEl>
                                          <p:spTgt spid="12"/>
                                        </p:tgtEl>
                                      </p:cBhvr>
                                    </p:animEffect>
                                    <p:anim calcmode="lin" valueType="num">
                                      <p:cBhvr>
                                        <p:cTn id="53" dur="1000" fill="hold"/>
                                        <p:tgtEl>
                                          <p:spTgt spid="12"/>
                                        </p:tgtEl>
                                        <p:attrNameLst>
                                          <p:attrName>ppt_x</p:attrName>
                                        </p:attrNameLst>
                                      </p:cBhvr>
                                      <p:tavLst>
                                        <p:tav tm="0">
                                          <p:val>
                                            <p:strVal val="#ppt_x"/>
                                          </p:val>
                                        </p:tav>
                                        <p:tav tm="100000">
                                          <p:val>
                                            <p:strVal val="#ppt_x"/>
                                          </p:val>
                                        </p:tav>
                                      </p:tavLst>
                                    </p:anim>
                                    <p:anim calcmode="lin" valueType="num">
                                      <p:cBhvr>
                                        <p:cTn id="5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pic>
        <p:nvPicPr>
          <p:cNvPr id="6" name="Picture 6"/>
          <p:cNvPicPr>
            <a:picLocks noChangeAspect="1"/>
          </p:cNvPicPr>
          <p:nvPr/>
        </p:nvPicPr>
        <p:blipFill>
          <a:blip r:embed="rId4"/>
          <a:srcRect/>
          <a:stretch>
            <a:fillRect/>
          </a:stretch>
        </p:blipFill>
        <p:spPr>
          <a:xfrm>
            <a:off x="713225" y="3000959"/>
            <a:ext cx="6575416" cy="1205971"/>
          </a:xfrm>
          <a:prstGeom prst="rect">
            <a:avLst/>
          </a:prstGeom>
        </p:spPr>
      </p:pic>
      <p:pic>
        <p:nvPicPr>
          <p:cNvPr id="7" name="Picture 7"/>
          <p:cNvPicPr>
            <a:picLocks noChangeAspect="1"/>
          </p:cNvPicPr>
          <p:nvPr/>
        </p:nvPicPr>
        <p:blipFill>
          <a:blip r:embed="rId5"/>
          <a:srcRect/>
          <a:stretch>
            <a:fillRect/>
          </a:stretch>
        </p:blipFill>
        <p:spPr>
          <a:xfrm>
            <a:off x="8700428" y="5949834"/>
            <a:ext cx="8501657" cy="4224150"/>
          </a:xfrm>
          <a:prstGeom prst="rect">
            <a:avLst/>
          </a:prstGeom>
        </p:spPr>
      </p:pic>
      <p:pic>
        <p:nvPicPr>
          <p:cNvPr id="8" name="Picture 8"/>
          <p:cNvPicPr>
            <a:picLocks noChangeAspect="1"/>
          </p:cNvPicPr>
          <p:nvPr/>
        </p:nvPicPr>
        <p:blipFill>
          <a:blip r:embed="rId6"/>
          <a:srcRect/>
          <a:stretch>
            <a:fillRect/>
          </a:stretch>
        </p:blipFill>
        <p:spPr>
          <a:xfrm>
            <a:off x="8757148" y="1300446"/>
            <a:ext cx="8444936" cy="4240210"/>
          </a:xfrm>
          <a:prstGeom prst="rect">
            <a:avLst/>
          </a:prstGeom>
        </p:spPr>
      </p:pic>
      <p:grpSp>
        <p:nvGrpSpPr>
          <p:cNvPr id="9" name="Group 9"/>
          <p:cNvGrpSpPr/>
          <p:nvPr/>
        </p:nvGrpSpPr>
        <p:grpSpPr>
          <a:xfrm>
            <a:off x="713225" y="4909698"/>
            <a:ext cx="6950781" cy="3444606"/>
            <a:chOff x="0" y="0"/>
            <a:chExt cx="9267709" cy="4592808"/>
          </a:xfrm>
        </p:grpSpPr>
        <p:sp>
          <p:nvSpPr>
            <p:cNvPr id="10" name="TextBox 10"/>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11" name="TextBox 11"/>
            <p:cNvSpPr txBox="1"/>
            <p:nvPr/>
          </p:nvSpPr>
          <p:spPr>
            <a:xfrm>
              <a:off x="17466" y="2136204"/>
              <a:ext cx="8526526" cy="2456604"/>
            </a:xfrm>
            <a:prstGeom prst="rect">
              <a:avLst/>
            </a:prstGeom>
          </p:spPr>
          <p:txBody>
            <a:bodyPr lIns="0" tIns="0" rIns="0" bIns="0" rtlCol="0" anchor="t">
              <a:spAutoFit/>
            </a:bodyPr>
            <a:lstStyle/>
            <a:p>
              <a:pPr marL="0" lvl="0" indent="0" algn="ctr">
                <a:lnSpc>
                  <a:spcPts val="3709"/>
                </a:lnSpc>
                <a:spcBef>
                  <a:spcPct val="0"/>
                </a:spcBef>
              </a:pPr>
              <a:r>
                <a:rPr lang="en-US" sz="2649" dirty="0">
                  <a:solidFill>
                    <a:srgbClr val="000000"/>
                  </a:solidFill>
                  <a:latin typeface="Fira Sans Light Bold"/>
                </a:rPr>
                <a:t> La </a:t>
              </a:r>
              <a:r>
                <a:rPr lang="en-US" sz="2649" dirty="0" err="1">
                  <a:solidFill>
                    <a:srgbClr val="000000"/>
                  </a:solidFill>
                  <a:latin typeface="Fira Sans Light Bold"/>
                </a:rPr>
                <a:t>fonction</a:t>
              </a:r>
              <a:r>
                <a:rPr lang="en-US" sz="2649" dirty="0">
                  <a:solidFill>
                    <a:srgbClr val="000000"/>
                  </a:solidFill>
                  <a:latin typeface="Fira Sans Light Bold"/>
                </a:rPr>
                <a:t> </a:t>
              </a:r>
              <a:r>
                <a:rPr lang="en-US" sz="2649" dirty="0" err="1">
                  <a:solidFill>
                    <a:srgbClr val="000000"/>
                  </a:solidFill>
                  <a:latin typeface="Fira Sans Light Bold"/>
                </a:rPr>
                <a:t>symetrie</a:t>
              </a:r>
              <a:r>
                <a:rPr lang="en-US" sz="2649" dirty="0">
                  <a:solidFill>
                    <a:srgbClr val="000000"/>
                  </a:solidFill>
                  <a:latin typeface="Fira Sans Light Bold"/>
                </a:rPr>
                <a:t> </a:t>
              </a:r>
              <a:r>
                <a:rPr lang="en-US" sz="2649" dirty="0" err="1">
                  <a:solidFill>
                    <a:srgbClr val="000000"/>
                  </a:solidFill>
                  <a:latin typeface="Fira Sans Light Bold"/>
                </a:rPr>
                <a:t>prend</a:t>
              </a:r>
              <a:r>
                <a:rPr lang="en-US" sz="2649" dirty="0">
                  <a:solidFill>
                    <a:srgbClr val="000000"/>
                  </a:solidFill>
                  <a:latin typeface="Fira Sans Light Bold"/>
                </a:rPr>
                <a:t> </a:t>
              </a:r>
              <a:r>
                <a:rPr lang="en-US" sz="2649" dirty="0" err="1">
                  <a:solidFill>
                    <a:srgbClr val="000000"/>
                  </a:solidFill>
                  <a:latin typeface="Fira Sans Light Bold"/>
                </a:rPr>
                <a:t>en</a:t>
              </a:r>
              <a:r>
                <a:rPr lang="en-US" sz="2649" dirty="0">
                  <a:solidFill>
                    <a:srgbClr val="000000"/>
                  </a:solidFill>
                  <a:latin typeface="Fira Sans Light Bold"/>
                </a:rPr>
                <a:t> entrée </a:t>
              </a:r>
              <a:r>
                <a:rPr lang="en-US" sz="2649" dirty="0" err="1">
                  <a:solidFill>
                    <a:srgbClr val="000000"/>
                  </a:solidFill>
                  <a:latin typeface="Fira Sans Light Bold"/>
                </a:rPr>
                <a:t>une</a:t>
              </a:r>
              <a:r>
                <a:rPr lang="en-US" sz="2649" dirty="0">
                  <a:solidFill>
                    <a:srgbClr val="000000"/>
                  </a:solidFill>
                  <a:latin typeface="Fira Sans Light Bold"/>
                </a:rPr>
                <a:t> </a:t>
              </a:r>
              <a:r>
                <a:rPr lang="en-US" sz="2649" dirty="0" err="1">
                  <a:solidFill>
                    <a:srgbClr val="000000"/>
                  </a:solidFill>
                  <a:latin typeface="Fira Sans Light Bold"/>
                </a:rPr>
                <a:t>matrice</a:t>
              </a:r>
              <a:r>
                <a:rPr lang="en-US" sz="2649" dirty="0">
                  <a:solidFill>
                    <a:srgbClr val="000000"/>
                  </a:solidFill>
                  <a:latin typeface="Fira Sans Light Bold"/>
                </a:rPr>
                <a:t> et </a:t>
              </a:r>
              <a:r>
                <a:rPr lang="en-US" sz="2649" dirty="0" err="1">
                  <a:solidFill>
                    <a:srgbClr val="000000"/>
                  </a:solidFill>
                  <a:latin typeface="Fira Sans Light Bold"/>
                </a:rPr>
                <a:t>renvoie</a:t>
              </a:r>
              <a:r>
                <a:rPr lang="en-US" sz="2649" dirty="0">
                  <a:solidFill>
                    <a:srgbClr val="000000"/>
                  </a:solidFill>
                  <a:latin typeface="Fira Sans Light Bold"/>
                </a:rPr>
                <a:t> </a:t>
              </a:r>
              <a:r>
                <a:rPr lang="en-US" sz="2649" dirty="0" err="1">
                  <a:solidFill>
                    <a:srgbClr val="000000"/>
                  </a:solidFill>
                  <a:latin typeface="Fira Sans Light Bold"/>
                </a:rPr>
                <a:t>une</a:t>
              </a:r>
              <a:r>
                <a:rPr lang="en-US" sz="2649" dirty="0">
                  <a:solidFill>
                    <a:srgbClr val="000000"/>
                  </a:solidFill>
                  <a:latin typeface="Fira Sans Light Bold"/>
                </a:rPr>
                <a:t> version </a:t>
              </a:r>
              <a:r>
                <a:rPr lang="en-US" sz="2649" dirty="0" err="1">
                  <a:solidFill>
                    <a:srgbClr val="000000"/>
                  </a:solidFill>
                  <a:latin typeface="Fira Sans Light Bold"/>
                </a:rPr>
                <a:t>symétrique</a:t>
              </a:r>
              <a:r>
                <a:rPr lang="en-US" sz="2649" dirty="0">
                  <a:solidFill>
                    <a:srgbClr val="000000"/>
                  </a:solidFill>
                  <a:latin typeface="Fira Sans Light Bold"/>
                </a:rPr>
                <a:t> de </a:t>
              </a:r>
              <a:r>
                <a:rPr lang="en-US" sz="2649" dirty="0" err="1">
                  <a:solidFill>
                    <a:srgbClr val="000000"/>
                  </a:solidFill>
                  <a:latin typeface="Fira Sans Light Bold"/>
                </a:rPr>
                <a:t>cette</a:t>
              </a:r>
              <a:r>
                <a:rPr lang="en-US" sz="2649" dirty="0">
                  <a:solidFill>
                    <a:srgbClr val="000000"/>
                  </a:solidFill>
                  <a:latin typeface="Fira Sans Light Bold"/>
                </a:rPr>
                <a:t> image par rapport à </a:t>
              </a:r>
              <a:r>
                <a:rPr lang="en-US" sz="2649" dirty="0" err="1">
                  <a:solidFill>
                    <a:srgbClr val="000000"/>
                  </a:solidFill>
                  <a:latin typeface="Fira Sans Light Bold"/>
                </a:rPr>
                <a:t>l'axe</a:t>
              </a:r>
              <a:r>
                <a:rPr lang="en-US" sz="2649" dirty="0">
                  <a:solidFill>
                    <a:srgbClr val="000000"/>
                  </a:solidFill>
                  <a:latin typeface="Fira Sans Light Bold"/>
                </a:rPr>
                <a:t> horizontal.</a:t>
              </a:r>
            </a:p>
          </p:txBody>
        </p:sp>
      </p:grpSp>
      <p:sp>
        <p:nvSpPr>
          <p:cNvPr id="12" name="TextBox 12"/>
          <p:cNvSpPr txBox="1"/>
          <p:nvPr/>
        </p:nvSpPr>
        <p:spPr>
          <a:xfrm>
            <a:off x="8757148" y="870842"/>
            <a:ext cx="1283613" cy="495300"/>
          </a:xfrm>
          <a:prstGeom prst="rect">
            <a:avLst/>
          </a:prstGeom>
        </p:spPr>
        <p:txBody>
          <a:bodyPr lIns="0" tIns="0" rIns="0" bIns="0" rtlCol="0" anchor="t">
            <a:spAutoFit/>
          </a:bodyPr>
          <a:lstStyle/>
          <a:p>
            <a:pPr algn="ctr">
              <a:lnSpc>
                <a:spcPts val="3900"/>
              </a:lnSpc>
              <a:spcBef>
                <a:spcPct val="0"/>
              </a:spcBef>
            </a:pPr>
            <a:r>
              <a:rPr lang="en-US" sz="3000" spc="-60" dirty="0" err="1">
                <a:solidFill>
                  <a:srgbClr val="000000"/>
                </a:solidFill>
                <a:latin typeface="Fira Sans Medium"/>
              </a:rPr>
              <a:t>l'image</a:t>
            </a:r>
            <a:r>
              <a:rPr lang="en-US" sz="3000" spc="-60" dirty="0">
                <a:solidFill>
                  <a:srgbClr val="000000"/>
                </a:solidFill>
                <a:latin typeface="Fira Sans Medium"/>
              </a:rPr>
              <a:t>:</a:t>
            </a:r>
          </a:p>
        </p:txBody>
      </p:sp>
      <p:sp>
        <p:nvSpPr>
          <p:cNvPr id="13" name="TextBox 13"/>
          <p:cNvSpPr txBox="1"/>
          <p:nvPr/>
        </p:nvSpPr>
        <p:spPr>
          <a:xfrm>
            <a:off x="8611401" y="5454534"/>
            <a:ext cx="5855613" cy="495300"/>
          </a:xfrm>
          <a:prstGeom prst="rect">
            <a:avLst/>
          </a:prstGeom>
        </p:spPr>
        <p:txBody>
          <a:bodyPr lIns="0" tIns="0" rIns="0" bIns="0" rtlCol="0" anchor="t">
            <a:spAutoFit/>
          </a:bodyPr>
          <a:lstStyle/>
          <a:p>
            <a:pPr algn="ctr">
              <a:lnSpc>
                <a:spcPts val="3900"/>
              </a:lnSpc>
              <a:spcBef>
                <a:spcPct val="0"/>
              </a:spcBef>
            </a:pPr>
            <a:r>
              <a:rPr lang="en-US" sz="3000" spc="-60" dirty="0" err="1">
                <a:solidFill>
                  <a:srgbClr val="000000"/>
                </a:solidFill>
                <a:latin typeface="Fira Sans Medium"/>
              </a:rPr>
              <a:t>l'image</a:t>
            </a:r>
            <a:r>
              <a:rPr lang="en-US" sz="3000" spc="-60" dirty="0">
                <a:solidFill>
                  <a:srgbClr val="000000"/>
                </a:solidFill>
                <a:latin typeface="Fira Sans Medium"/>
              </a:rPr>
              <a:t> par </a:t>
            </a:r>
            <a:r>
              <a:rPr lang="en-US" sz="3000" spc="-60" dirty="0" err="1">
                <a:solidFill>
                  <a:srgbClr val="000000"/>
                </a:solidFill>
                <a:latin typeface="Fira Sans Medium"/>
              </a:rPr>
              <a:t>symetrie</a:t>
            </a:r>
            <a:r>
              <a:rPr lang="en-US" sz="3000" spc="-60" dirty="0">
                <a:solidFill>
                  <a:srgbClr val="000000"/>
                </a:solidFill>
                <a:latin typeface="Fira Sans Medium"/>
              </a:rPr>
              <a:t> </a:t>
            </a:r>
            <a:r>
              <a:rPr lang="en-US" sz="3000" spc="-60" dirty="0" err="1">
                <a:solidFill>
                  <a:srgbClr val="000000"/>
                </a:solidFill>
                <a:latin typeface="Fira Sans Medium"/>
              </a:rPr>
              <a:t>horizontale</a:t>
            </a:r>
            <a:endParaRPr lang="en-US" sz="3000" spc="-60" dirty="0">
              <a:solidFill>
                <a:srgbClr val="000000"/>
              </a:solidFill>
              <a:latin typeface="Fira Sans Medium"/>
            </a:endParaRPr>
          </a:p>
        </p:txBody>
      </p:sp>
      <p:sp>
        <p:nvSpPr>
          <p:cNvPr id="14" name="TextBox 14"/>
          <p:cNvSpPr txBox="1"/>
          <p:nvPr/>
        </p:nvSpPr>
        <p:spPr>
          <a:xfrm>
            <a:off x="6744232" y="398402"/>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dirty="0">
                <a:solidFill>
                  <a:srgbClr val="000000"/>
                </a:solidFill>
                <a:latin typeface="Chau Philomene"/>
              </a:rPr>
              <a:t>Compilation</a:t>
            </a:r>
          </a:p>
        </p:txBody>
      </p:sp>
      <p:sp>
        <p:nvSpPr>
          <p:cNvPr id="15" name="TextBox 15"/>
          <p:cNvSpPr txBox="1"/>
          <p:nvPr/>
        </p:nvSpPr>
        <p:spPr>
          <a:xfrm>
            <a:off x="-1185991" y="2250241"/>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dirty="0">
                <a:solidFill>
                  <a:srgbClr val="000000"/>
                </a:solidFill>
                <a:latin typeface="Chau Philomene Bold"/>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1000"/>
                                        <p:tgtEl>
                                          <p:spTgt spid="15"/>
                                        </p:tgtEl>
                                      </p:cBhvr>
                                    </p:animEffect>
                                    <p:anim calcmode="lin" valueType="num">
                                      <p:cBhvr>
                                        <p:cTn id="58" dur="1000" fill="hold"/>
                                        <p:tgtEl>
                                          <p:spTgt spid="15"/>
                                        </p:tgtEl>
                                        <p:attrNameLst>
                                          <p:attrName>ppt_x</p:attrName>
                                        </p:attrNameLst>
                                      </p:cBhvr>
                                      <p:tavLst>
                                        <p:tav tm="0">
                                          <p:val>
                                            <p:strVal val="#ppt_x"/>
                                          </p:val>
                                        </p:tav>
                                        <p:tav tm="100000">
                                          <p:val>
                                            <p:strVal val="#ppt_x"/>
                                          </p:val>
                                        </p:tav>
                                      </p:tavLst>
                                    </p:anim>
                                    <p:anim calcmode="lin" valueType="num">
                                      <p:cBhvr>
                                        <p:cTn id="5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pic>
        <p:nvPicPr>
          <p:cNvPr id="6" name="Picture 6"/>
          <p:cNvPicPr>
            <a:picLocks noChangeAspect="1"/>
          </p:cNvPicPr>
          <p:nvPr/>
        </p:nvPicPr>
        <p:blipFill>
          <a:blip r:embed="rId4"/>
          <a:srcRect/>
          <a:stretch>
            <a:fillRect/>
          </a:stretch>
        </p:blipFill>
        <p:spPr>
          <a:xfrm>
            <a:off x="232061" y="2590587"/>
            <a:ext cx="9116709" cy="2666872"/>
          </a:xfrm>
          <a:prstGeom prst="rect">
            <a:avLst/>
          </a:prstGeom>
        </p:spPr>
      </p:pic>
      <p:pic>
        <p:nvPicPr>
          <p:cNvPr id="7" name="Picture 7"/>
          <p:cNvPicPr>
            <a:picLocks noChangeAspect="1"/>
          </p:cNvPicPr>
          <p:nvPr/>
        </p:nvPicPr>
        <p:blipFill>
          <a:blip r:embed="rId5"/>
          <a:srcRect/>
          <a:stretch>
            <a:fillRect/>
          </a:stretch>
        </p:blipFill>
        <p:spPr>
          <a:xfrm>
            <a:off x="9786343" y="1470917"/>
            <a:ext cx="7836808" cy="3885545"/>
          </a:xfrm>
          <a:prstGeom prst="rect">
            <a:avLst/>
          </a:prstGeom>
        </p:spPr>
      </p:pic>
      <p:pic>
        <p:nvPicPr>
          <p:cNvPr id="8" name="Picture 8"/>
          <p:cNvPicPr>
            <a:picLocks noChangeAspect="1"/>
          </p:cNvPicPr>
          <p:nvPr/>
        </p:nvPicPr>
        <p:blipFill>
          <a:blip r:embed="rId6"/>
          <a:srcRect/>
          <a:stretch>
            <a:fillRect/>
          </a:stretch>
        </p:blipFill>
        <p:spPr>
          <a:xfrm>
            <a:off x="9810629" y="6054609"/>
            <a:ext cx="7788237" cy="3841110"/>
          </a:xfrm>
          <a:prstGeom prst="rect">
            <a:avLst/>
          </a:prstGeom>
        </p:spPr>
      </p:pic>
      <p:grpSp>
        <p:nvGrpSpPr>
          <p:cNvPr id="9" name="Group 9"/>
          <p:cNvGrpSpPr/>
          <p:nvPr/>
        </p:nvGrpSpPr>
        <p:grpSpPr>
          <a:xfrm>
            <a:off x="1028700" y="5492634"/>
            <a:ext cx="6950781" cy="3444606"/>
            <a:chOff x="0" y="0"/>
            <a:chExt cx="9267709" cy="4592808"/>
          </a:xfrm>
        </p:grpSpPr>
        <p:sp>
          <p:nvSpPr>
            <p:cNvPr id="10" name="TextBox 10"/>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dirty="0">
                  <a:solidFill>
                    <a:srgbClr val="1836B2"/>
                  </a:solidFill>
                  <a:latin typeface="Fira Sans Medium Bold"/>
                </a:rPr>
                <a:t>Explication</a:t>
              </a:r>
            </a:p>
          </p:txBody>
        </p:sp>
        <p:sp>
          <p:nvSpPr>
            <p:cNvPr id="11" name="TextBox 11"/>
            <p:cNvSpPr txBox="1"/>
            <p:nvPr/>
          </p:nvSpPr>
          <p:spPr>
            <a:xfrm>
              <a:off x="17466" y="2136204"/>
              <a:ext cx="8526526" cy="2456604"/>
            </a:xfrm>
            <a:prstGeom prst="rect">
              <a:avLst/>
            </a:prstGeom>
          </p:spPr>
          <p:txBody>
            <a:bodyPr lIns="0" tIns="0" rIns="0" bIns="0" rtlCol="0" anchor="t">
              <a:spAutoFit/>
            </a:bodyPr>
            <a:lstStyle/>
            <a:p>
              <a:pPr marL="0" lvl="0" indent="0" algn="ctr">
                <a:lnSpc>
                  <a:spcPts val="3709"/>
                </a:lnSpc>
                <a:spcBef>
                  <a:spcPct val="0"/>
                </a:spcBef>
              </a:pPr>
              <a:r>
                <a:rPr lang="en-US" sz="2649" dirty="0">
                  <a:solidFill>
                    <a:srgbClr val="000000"/>
                  </a:solidFill>
                  <a:latin typeface="Fira Sans Light Bold"/>
                </a:rPr>
                <a:t> La </a:t>
              </a:r>
              <a:r>
                <a:rPr lang="en-US" sz="2649" dirty="0" err="1">
                  <a:solidFill>
                    <a:srgbClr val="000000"/>
                  </a:solidFill>
                  <a:latin typeface="Fira Sans Light Bold"/>
                </a:rPr>
                <a:t>fonction</a:t>
              </a:r>
              <a:r>
                <a:rPr lang="en-US" sz="2649" dirty="0">
                  <a:solidFill>
                    <a:srgbClr val="000000"/>
                  </a:solidFill>
                  <a:latin typeface="Fira Sans Light Bold"/>
                </a:rPr>
                <a:t> </a:t>
              </a:r>
              <a:r>
                <a:rPr lang="en-US" sz="2649" dirty="0" err="1">
                  <a:solidFill>
                    <a:srgbClr val="000000"/>
                  </a:solidFill>
                  <a:latin typeface="Fira Sans Light Bold"/>
                </a:rPr>
                <a:t>symetrie</a:t>
              </a:r>
              <a:r>
                <a:rPr lang="en-US" sz="2649" dirty="0">
                  <a:solidFill>
                    <a:srgbClr val="000000"/>
                  </a:solidFill>
                  <a:latin typeface="Fira Sans Light Bold"/>
                </a:rPr>
                <a:t> </a:t>
              </a:r>
              <a:r>
                <a:rPr lang="en-US" sz="2649" dirty="0" err="1">
                  <a:solidFill>
                    <a:srgbClr val="000000"/>
                  </a:solidFill>
                  <a:latin typeface="Fira Sans Light Bold"/>
                </a:rPr>
                <a:t>prend</a:t>
              </a:r>
              <a:r>
                <a:rPr lang="en-US" sz="2649" dirty="0">
                  <a:solidFill>
                    <a:srgbClr val="000000"/>
                  </a:solidFill>
                  <a:latin typeface="Fira Sans Light Bold"/>
                </a:rPr>
                <a:t> </a:t>
              </a:r>
              <a:r>
                <a:rPr lang="en-US" sz="2649" dirty="0" err="1">
                  <a:solidFill>
                    <a:srgbClr val="000000"/>
                  </a:solidFill>
                  <a:latin typeface="Fira Sans Light Bold"/>
                </a:rPr>
                <a:t>en</a:t>
              </a:r>
              <a:r>
                <a:rPr lang="en-US" sz="2649" dirty="0">
                  <a:solidFill>
                    <a:srgbClr val="000000"/>
                  </a:solidFill>
                  <a:latin typeface="Fira Sans Light Bold"/>
                </a:rPr>
                <a:t> entrée </a:t>
              </a:r>
              <a:r>
                <a:rPr lang="en-US" sz="2649" dirty="0" err="1">
                  <a:solidFill>
                    <a:srgbClr val="000000"/>
                  </a:solidFill>
                  <a:latin typeface="Fira Sans Light Bold"/>
                </a:rPr>
                <a:t>une</a:t>
              </a:r>
              <a:r>
                <a:rPr lang="en-US" sz="2649" dirty="0">
                  <a:solidFill>
                    <a:srgbClr val="000000"/>
                  </a:solidFill>
                  <a:latin typeface="Fira Sans Light Bold"/>
                </a:rPr>
                <a:t> </a:t>
              </a:r>
              <a:r>
                <a:rPr lang="en-US" sz="2649" dirty="0" err="1">
                  <a:solidFill>
                    <a:srgbClr val="000000"/>
                  </a:solidFill>
                  <a:latin typeface="Fira Sans Light Bold"/>
                </a:rPr>
                <a:t>matrice</a:t>
              </a:r>
              <a:r>
                <a:rPr lang="en-US" sz="2649" dirty="0">
                  <a:solidFill>
                    <a:srgbClr val="000000"/>
                  </a:solidFill>
                  <a:latin typeface="Fira Sans Light Bold"/>
                </a:rPr>
                <a:t> et </a:t>
              </a:r>
              <a:r>
                <a:rPr lang="en-US" sz="2649" dirty="0" err="1">
                  <a:solidFill>
                    <a:srgbClr val="000000"/>
                  </a:solidFill>
                  <a:latin typeface="Fira Sans Light Bold"/>
                </a:rPr>
                <a:t>renvoie</a:t>
              </a:r>
              <a:r>
                <a:rPr lang="en-US" sz="2649" dirty="0">
                  <a:solidFill>
                    <a:srgbClr val="000000"/>
                  </a:solidFill>
                  <a:latin typeface="Fira Sans Light Bold"/>
                </a:rPr>
                <a:t> </a:t>
              </a:r>
              <a:r>
                <a:rPr lang="en-US" sz="2649" dirty="0" err="1">
                  <a:solidFill>
                    <a:srgbClr val="000000"/>
                  </a:solidFill>
                  <a:latin typeface="Fira Sans Light Bold"/>
                </a:rPr>
                <a:t>une</a:t>
              </a:r>
              <a:r>
                <a:rPr lang="en-US" sz="2649" dirty="0">
                  <a:solidFill>
                    <a:srgbClr val="000000"/>
                  </a:solidFill>
                  <a:latin typeface="Fira Sans Light Bold"/>
                </a:rPr>
                <a:t> version </a:t>
              </a:r>
              <a:r>
                <a:rPr lang="en-US" sz="2649" dirty="0" err="1">
                  <a:solidFill>
                    <a:srgbClr val="000000"/>
                  </a:solidFill>
                  <a:latin typeface="Fira Sans Light Bold"/>
                </a:rPr>
                <a:t>symétrique</a:t>
              </a:r>
              <a:r>
                <a:rPr lang="en-US" sz="2649" dirty="0">
                  <a:solidFill>
                    <a:srgbClr val="000000"/>
                  </a:solidFill>
                  <a:latin typeface="Fira Sans Light Bold"/>
                </a:rPr>
                <a:t> de </a:t>
              </a:r>
              <a:r>
                <a:rPr lang="en-US" sz="2649" dirty="0" err="1">
                  <a:solidFill>
                    <a:srgbClr val="000000"/>
                  </a:solidFill>
                  <a:latin typeface="Fira Sans Light Bold"/>
                </a:rPr>
                <a:t>cette</a:t>
              </a:r>
              <a:r>
                <a:rPr lang="en-US" sz="2649" dirty="0">
                  <a:solidFill>
                    <a:srgbClr val="000000"/>
                  </a:solidFill>
                  <a:latin typeface="Fira Sans Light Bold"/>
                </a:rPr>
                <a:t> image par rapport à </a:t>
              </a:r>
              <a:r>
                <a:rPr lang="en-US" sz="2649" dirty="0" err="1">
                  <a:solidFill>
                    <a:srgbClr val="000000"/>
                  </a:solidFill>
                  <a:latin typeface="Fira Sans Light Bold"/>
                </a:rPr>
                <a:t>l'axe</a:t>
              </a:r>
              <a:r>
                <a:rPr lang="en-US" sz="2649" dirty="0">
                  <a:solidFill>
                    <a:srgbClr val="000000"/>
                  </a:solidFill>
                  <a:latin typeface="Fira Sans Light Bold"/>
                </a:rPr>
                <a:t> </a:t>
              </a:r>
              <a:r>
                <a:rPr lang="en-US" sz="2649" dirty="0" err="1">
                  <a:solidFill>
                    <a:srgbClr val="000000"/>
                  </a:solidFill>
                  <a:latin typeface="Fira Sans Light Bold"/>
                </a:rPr>
                <a:t>verticale</a:t>
              </a:r>
              <a:r>
                <a:rPr lang="en-US" sz="2649" dirty="0">
                  <a:solidFill>
                    <a:srgbClr val="000000"/>
                  </a:solidFill>
                  <a:latin typeface="Fira Sans Light Bold"/>
                </a:rPr>
                <a:t>.</a:t>
              </a:r>
            </a:p>
          </p:txBody>
        </p:sp>
      </p:grpSp>
      <p:sp>
        <p:nvSpPr>
          <p:cNvPr id="12" name="TextBox 12"/>
          <p:cNvSpPr txBox="1"/>
          <p:nvPr/>
        </p:nvSpPr>
        <p:spPr>
          <a:xfrm>
            <a:off x="9786343" y="870842"/>
            <a:ext cx="1283613" cy="495300"/>
          </a:xfrm>
          <a:prstGeom prst="rect">
            <a:avLst/>
          </a:prstGeom>
        </p:spPr>
        <p:txBody>
          <a:bodyPr lIns="0" tIns="0" rIns="0" bIns="0" rtlCol="0" anchor="t">
            <a:spAutoFit/>
          </a:bodyPr>
          <a:lstStyle/>
          <a:p>
            <a:pPr algn="ctr">
              <a:lnSpc>
                <a:spcPts val="3900"/>
              </a:lnSpc>
              <a:spcBef>
                <a:spcPct val="0"/>
              </a:spcBef>
            </a:pPr>
            <a:r>
              <a:rPr lang="en-US" sz="3000" spc="-60">
                <a:solidFill>
                  <a:srgbClr val="000000"/>
                </a:solidFill>
                <a:latin typeface="Fira Sans Medium"/>
              </a:rPr>
              <a:t>l'image:</a:t>
            </a:r>
          </a:p>
        </p:txBody>
      </p:sp>
      <p:sp>
        <p:nvSpPr>
          <p:cNvPr id="13" name="TextBox 13"/>
          <p:cNvSpPr txBox="1"/>
          <p:nvPr/>
        </p:nvSpPr>
        <p:spPr>
          <a:xfrm>
            <a:off x="9600274" y="5454534"/>
            <a:ext cx="5855613" cy="495300"/>
          </a:xfrm>
          <a:prstGeom prst="rect">
            <a:avLst/>
          </a:prstGeom>
        </p:spPr>
        <p:txBody>
          <a:bodyPr lIns="0" tIns="0" rIns="0" bIns="0" rtlCol="0" anchor="t">
            <a:spAutoFit/>
          </a:bodyPr>
          <a:lstStyle/>
          <a:p>
            <a:pPr algn="ctr">
              <a:lnSpc>
                <a:spcPts val="3900"/>
              </a:lnSpc>
              <a:spcBef>
                <a:spcPct val="0"/>
              </a:spcBef>
            </a:pPr>
            <a:r>
              <a:rPr lang="en-US" sz="3000" spc="-60" dirty="0" err="1">
                <a:solidFill>
                  <a:srgbClr val="000000"/>
                </a:solidFill>
                <a:latin typeface="Fira Sans Medium"/>
              </a:rPr>
              <a:t>l'image</a:t>
            </a:r>
            <a:r>
              <a:rPr lang="en-US" sz="3000" spc="-60" dirty="0">
                <a:solidFill>
                  <a:srgbClr val="000000"/>
                </a:solidFill>
                <a:latin typeface="Fira Sans Medium"/>
              </a:rPr>
              <a:t> par </a:t>
            </a:r>
            <a:r>
              <a:rPr lang="en-US" sz="3000" spc="-60" dirty="0" err="1">
                <a:solidFill>
                  <a:srgbClr val="000000"/>
                </a:solidFill>
                <a:latin typeface="Fira Sans Medium"/>
              </a:rPr>
              <a:t>symetrie</a:t>
            </a:r>
            <a:r>
              <a:rPr lang="en-US" sz="3000" spc="-60" dirty="0">
                <a:solidFill>
                  <a:srgbClr val="000000"/>
                </a:solidFill>
                <a:latin typeface="Fira Sans Medium"/>
              </a:rPr>
              <a:t> </a:t>
            </a:r>
            <a:r>
              <a:rPr lang="en-US" sz="3000" spc="-60" dirty="0" err="1">
                <a:solidFill>
                  <a:srgbClr val="000000"/>
                </a:solidFill>
                <a:latin typeface="Fira Sans Medium"/>
              </a:rPr>
              <a:t>verticale</a:t>
            </a:r>
            <a:endParaRPr lang="en-US" sz="3000" spc="-60" dirty="0">
              <a:solidFill>
                <a:srgbClr val="000000"/>
              </a:solidFill>
              <a:latin typeface="Fira Sans Medium"/>
            </a:endParaRPr>
          </a:p>
        </p:txBody>
      </p:sp>
      <p:sp>
        <p:nvSpPr>
          <p:cNvPr id="14" name="TextBox 14"/>
          <p:cNvSpPr txBox="1"/>
          <p:nvPr/>
        </p:nvSpPr>
        <p:spPr>
          <a:xfrm>
            <a:off x="7743839" y="415497"/>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
        <p:nvSpPr>
          <p:cNvPr id="15" name="TextBox 15"/>
          <p:cNvSpPr txBox="1"/>
          <p:nvPr/>
        </p:nvSpPr>
        <p:spPr>
          <a:xfrm>
            <a:off x="-1596086" y="2054778"/>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dirty="0">
                <a:solidFill>
                  <a:srgbClr val="000000"/>
                </a:solidFill>
                <a:latin typeface="Chau Philomene Bold"/>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1000"/>
                                        <p:tgtEl>
                                          <p:spTgt spid="15"/>
                                        </p:tgtEl>
                                      </p:cBhvr>
                                    </p:animEffect>
                                    <p:anim calcmode="lin" valueType="num">
                                      <p:cBhvr>
                                        <p:cTn id="58" dur="1000" fill="hold"/>
                                        <p:tgtEl>
                                          <p:spTgt spid="15"/>
                                        </p:tgtEl>
                                        <p:attrNameLst>
                                          <p:attrName>ppt_x</p:attrName>
                                        </p:attrNameLst>
                                      </p:cBhvr>
                                      <p:tavLst>
                                        <p:tav tm="0">
                                          <p:val>
                                            <p:strVal val="#ppt_x"/>
                                          </p:val>
                                        </p:tav>
                                        <p:tav tm="100000">
                                          <p:val>
                                            <p:strVal val="#ppt_x"/>
                                          </p:val>
                                        </p:tav>
                                      </p:tavLst>
                                    </p:anim>
                                    <p:anim calcmode="lin" valueType="num">
                                      <p:cBhvr>
                                        <p:cTn id="5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pic>
        <p:nvPicPr>
          <p:cNvPr id="6" name="Picture 6"/>
          <p:cNvPicPr>
            <a:picLocks noChangeAspect="1"/>
          </p:cNvPicPr>
          <p:nvPr/>
        </p:nvPicPr>
        <p:blipFill>
          <a:blip r:embed="rId4"/>
          <a:srcRect/>
          <a:stretch>
            <a:fillRect/>
          </a:stretch>
        </p:blipFill>
        <p:spPr>
          <a:xfrm>
            <a:off x="348544" y="2762037"/>
            <a:ext cx="11427914" cy="2269277"/>
          </a:xfrm>
          <a:prstGeom prst="rect">
            <a:avLst/>
          </a:prstGeom>
        </p:spPr>
      </p:pic>
      <p:pic>
        <p:nvPicPr>
          <p:cNvPr id="7" name="Picture 7"/>
          <p:cNvPicPr>
            <a:picLocks noChangeAspect="1"/>
          </p:cNvPicPr>
          <p:nvPr/>
        </p:nvPicPr>
        <p:blipFill>
          <a:blip r:embed="rId5"/>
          <a:srcRect/>
          <a:stretch>
            <a:fillRect/>
          </a:stretch>
        </p:blipFill>
        <p:spPr>
          <a:xfrm>
            <a:off x="8985711" y="5615940"/>
            <a:ext cx="8996232" cy="4431828"/>
          </a:xfrm>
          <a:prstGeom prst="rect">
            <a:avLst/>
          </a:prstGeom>
        </p:spPr>
      </p:pic>
      <p:grpSp>
        <p:nvGrpSpPr>
          <p:cNvPr id="8" name="Group 8"/>
          <p:cNvGrpSpPr/>
          <p:nvPr/>
        </p:nvGrpSpPr>
        <p:grpSpPr>
          <a:xfrm>
            <a:off x="1315024" y="5964763"/>
            <a:ext cx="6950781" cy="3444606"/>
            <a:chOff x="0" y="0"/>
            <a:chExt cx="9267709" cy="4592808"/>
          </a:xfrm>
        </p:grpSpPr>
        <p:sp>
          <p:nvSpPr>
            <p:cNvPr id="9" name="TextBox 9"/>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dirty="0">
                  <a:solidFill>
                    <a:srgbClr val="1836B2"/>
                  </a:solidFill>
                  <a:latin typeface="Fira Sans Medium Bold"/>
                </a:rPr>
                <a:t>Explication</a:t>
              </a:r>
            </a:p>
          </p:txBody>
        </p:sp>
        <p:sp>
          <p:nvSpPr>
            <p:cNvPr id="10" name="TextBox 10"/>
            <p:cNvSpPr txBox="1"/>
            <p:nvPr/>
          </p:nvSpPr>
          <p:spPr>
            <a:xfrm>
              <a:off x="17466" y="2136204"/>
              <a:ext cx="8526526" cy="2456604"/>
            </a:xfrm>
            <a:prstGeom prst="rect">
              <a:avLst/>
            </a:prstGeom>
          </p:spPr>
          <p:txBody>
            <a:bodyPr lIns="0" tIns="0" rIns="0" bIns="0" rtlCol="0" anchor="t">
              <a:spAutoFit/>
            </a:bodyPr>
            <a:lstStyle/>
            <a:p>
              <a:pPr marL="0" lvl="0" indent="0" algn="ctr">
                <a:lnSpc>
                  <a:spcPts val="3709"/>
                </a:lnSpc>
                <a:spcBef>
                  <a:spcPct val="0"/>
                </a:spcBef>
              </a:pPr>
              <a:r>
                <a:rPr lang="en-US" sz="2649" dirty="0">
                  <a:solidFill>
                    <a:srgbClr val="000000"/>
                  </a:solidFill>
                  <a:latin typeface="Fira Sans Light Bold"/>
                </a:rPr>
                <a:t>La </a:t>
              </a:r>
              <a:r>
                <a:rPr lang="en-US" sz="2649" dirty="0" err="1">
                  <a:solidFill>
                    <a:srgbClr val="000000"/>
                  </a:solidFill>
                  <a:latin typeface="Fira Sans Light Bold"/>
                </a:rPr>
                <a:t>fonction</a:t>
              </a:r>
              <a:r>
                <a:rPr lang="en-US" sz="2649" dirty="0">
                  <a:solidFill>
                    <a:srgbClr val="000000"/>
                  </a:solidFill>
                  <a:latin typeface="Fira Sans Light Bold"/>
                </a:rPr>
                <a:t> grayscale </a:t>
              </a:r>
              <a:r>
                <a:rPr lang="en-US" sz="2649" dirty="0" err="1">
                  <a:solidFill>
                    <a:srgbClr val="000000"/>
                  </a:solidFill>
                  <a:latin typeface="Fira Sans Light Bold"/>
                </a:rPr>
                <a:t>prend</a:t>
              </a:r>
              <a:r>
                <a:rPr lang="en-US" sz="2649" dirty="0">
                  <a:solidFill>
                    <a:srgbClr val="000000"/>
                  </a:solidFill>
                  <a:latin typeface="Fira Sans Light Bold"/>
                </a:rPr>
                <a:t> </a:t>
              </a:r>
              <a:r>
                <a:rPr lang="en-US" sz="2649" dirty="0" err="1">
                  <a:solidFill>
                    <a:srgbClr val="000000"/>
                  </a:solidFill>
                  <a:latin typeface="Fira Sans Light Bold"/>
                </a:rPr>
                <a:t>en</a:t>
              </a:r>
              <a:r>
                <a:rPr lang="en-US" sz="2649" dirty="0">
                  <a:solidFill>
                    <a:srgbClr val="000000"/>
                  </a:solidFill>
                  <a:latin typeface="Fira Sans Light Bold"/>
                </a:rPr>
                <a:t> entrée </a:t>
              </a:r>
              <a:r>
                <a:rPr lang="en-US" sz="2649" dirty="0" err="1">
                  <a:solidFill>
                    <a:srgbClr val="000000"/>
                  </a:solidFill>
                  <a:latin typeface="Fira Sans Light Bold"/>
                </a:rPr>
                <a:t>une</a:t>
              </a:r>
              <a:r>
                <a:rPr lang="en-US" sz="2649" dirty="0">
                  <a:solidFill>
                    <a:srgbClr val="000000"/>
                  </a:solidFill>
                  <a:latin typeface="Fira Sans Light Bold"/>
                </a:rPr>
                <a:t> </a:t>
              </a:r>
              <a:r>
                <a:rPr lang="en-US" sz="2649" dirty="0" err="1">
                  <a:solidFill>
                    <a:srgbClr val="000000"/>
                  </a:solidFill>
                  <a:latin typeface="Fira Sans Light Bold"/>
                </a:rPr>
                <a:t>matrice</a:t>
              </a:r>
              <a:r>
                <a:rPr lang="en-US" sz="2649" dirty="0">
                  <a:solidFill>
                    <a:srgbClr val="000000"/>
                  </a:solidFill>
                  <a:latin typeface="Fira Sans Light Bold"/>
                </a:rPr>
                <a:t> </a:t>
              </a:r>
              <a:r>
                <a:rPr lang="en-US" sz="2649" dirty="0" err="1">
                  <a:solidFill>
                    <a:srgbClr val="000000"/>
                  </a:solidFill>
                  <a:latin typeface="Fira Sans Light Bold"/>
                </a:rPr>
                <a:t>d'image</a:t>
              </a:r>
              <a:r>
                <a:rPr lang="en-US" sz="2649" dirty="0">
                  <a:solidFill>
                    <a:srgbClr val="000000"/>
                  </a:solidFill>
                  <a:latin typeface="Fira Sans Light Bold"/>
                </a:rPr>
                <a:t> couleur RGB, et </a:t>
              </a:r>
              <a:r>
                <a:rPr lang="en-US" sz="2649" dirty="0" err="1">
                  <a:solidFill>
                    <a:srgbClr val="000000"/>
                  </a:solidFill>
                  <a:latin typeface="Fira Sans Light Bold"/>
                </a:rPr>
                <a:t>renvoie</a:t>
              </a:r>
              <a:r>
                <a:rPr lang="en-US" sz="2649" dirty="0">
                  <a:solidFill>
                    <a:srgbClr val="000000"/>
                  </a:solidFill>
                  <a:latin typeface="Fira Sans Light Bold"/>
                </a:rPr>
                <a:t> </a:t>
              </a:r>
              <a:r>
                <a:rPr lang="en-US" sz="2649" dirty="0" err="1">
                  <a:solidFill>
                    <a:srgbClr val="000000"/>
                  </a:solidFill>
                  <a:latin typeface="Fira Sans Light Bold"/>
                </a:rPr>
                <a:t>une</a:t>
              </a:r>
              <a:r>
                <a:rPr lang="en-US" sz="2649" dirty="0">
                  <a:solidFill>
                    <a:srgbClr val="000000"/>
                  </a:solidFill>
                  <a:latin typeface="Fira Sans Light Bold"/>
                </a:rPr>
                <a:t> version </a:t>
              </a:r>
              <a:r>
                <a:rPr lang="en-US" sz="2649" dirty="0" err="1">
                  <a:solidFill>
                    <a:srgbClr val="000000"/>
                  </a:solidFill>
                  <a:latin typeface="Fira Sans Light Bold"/>
                </a:rPr>
                <a:t>en</a:t>
              </a:r>
              <a:r>
                <a:rPr lang="en-US" sz="2649" dirty="0">
                  <a:solidFill>
                    <a:srgbClr val="000000"/>
                  </a:solidFill>
                  <a:latin typeface="Fira Sans Light Bold"/>
                </a:rPr>
                <a:t> </a:t>
              </a:r>
              <a:r>
                <a:rPr lang="en-US" sz="2649" dirty="0" err="1">
                  <a:solidFill>
                    <a:srgbClr val="000000"/>
                  </a:solidFill>
                  <a:latin typeface="Fira Sans Light Bold"/>
                </a:rPr>
                <a:t>niveaux</a:t>
              </a:r>
              <a:r>
                <a:rPr lang="en-US" sz="2649" dirty="0">
                  <a:solidFill>
                    <a:srgbClr val="000000"/>
                  </a:solidFill>
                  <a:latin typeface="Fira Sans Light Bold"/>
                </a:rPr>
                <a:t> de </a:t>
              </a:r>
              <a:r>
                <a:rPr lang="en-US" sz="2649" dirty="0" err="1">
                  <a:solidFill>
                    <a:srgbClr val="000000"/>
                  </a:solidFill>
                  <a:latin typeface="Fira Sans Light Bold"/>
                </a:rPr>
                <a:t>gris</a:t>
              </a:r>
              <a:r>
                <a:rPr lang="en-US" sz="2649" dirty="0">
                  <a:solidFill>
                    <a:srgbClr val="000000"/>
                  </a:solidFill>
                  <a:latin typeface="Fira Sans Light Bold"/>
                </a:rPr>
                <a:t> de </a:t>
              </a:r>
              <a:r>
                <a:rPr lang="en-US" sz="2649" dirty="0" err="1">
                  <a:solidFill>
                    <a:srgbClr val="000000"/>
                  </a:solidFill>
                  <a:latin typeface="Fira Sans Light Bold"/>
                </a:rPr>
                <a:t>cette</a:t>
              </a:r>
              <a:r>
                <a:rPr lang="en-US" sz="2649" dirty="0">
                  <a:solidFill>
                    <a:srgbClr val="000000"/>
                  </a:solidFill>
                  <a:latin typeface="Fira Sans Light Bold"/>
                </a:rPr>
                <a:t> image.</a:t>
              </a:r>
            </a:p>
          </p:txBody>
        </p:sp>
      </p:grpSp>
      <p:sp>
        <p:nvSpPr>
          <p:cNvPr id="11" name="TextBox 11"/>
          <p:cNvSpPr txBox="1"/>
          <p:nvPr/>
        </p:nvSpPr>
        <p:spPr>
          <a:xfrm>
            <a:off x="6914957" y="5095875"/>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dirty="0">
                <a:solidFill>
                  <a:srgbClr val="000000"/>
                </a:solidFill>
                <a:latin typeface="Chau Philomene"/>
              </a:rPr>
              <a:t>Compilation</a:t>
            </a:r>
          </a:p>
        </p:txBody>
      </p:sp>
      <p:sp>
        <p:nvSpPr>
          <p:cNvPr id="12" name="TextBox 12"/>
          <p:cNvSpPr txBox="1"/>
          <p:nvPr/>
        </p:nvSpPr>
        <p:spPr>
          <a:xfrm>
            <a:off x="-1556362" y="2266737"/>
            <a:ext cx="5742772" cy="516680"/>
          </a:xfrm>
          <a:prstGeom prst="rect">
            <a:avLst/>
          </a:prstGeom>
        </p:spPr>
        <p:txBody>
          <a:bodyPr lIns="0" tIns="0" rIns="0" bIns="0" rtlCol="0" anchor="t">
            <a:spAutoFit/>
          </a:bodyPr>
          <a:lstStyle/>
          <a:p>
            <a:pPr marL="0" lvl="0" indent="0" algn="ctr">
              <a:lnSpc>
                <a:spcPts val="4199"/>
              </a:lnSpc>
              <a:spcBef>
                <a:spcPct val="0"/>
              </a:spcBef>
            </a:pPr>
            <a:r>
              <a:rPr lang="en-US" sz="2999" dirty="0">
                <a:solidFill>
                  <a:srgbClr val="000000"/>
                </a:solidFill>
                <a:latin typeface="Chau Philomene" panose="020B0604020202020204" charset="0"/>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000"/>
                                        <p:tgtEl>
                                          <p:spTgt spid="11"/>
                                        </p:tgtEl>
                                      </p:cBhvr>
                                    </p:animEffect>
                                    <p:anim calcmode="lin" valueType="num">
                                      <p:cBhvr>
                                        <p:cTn id="38" dur="1000" fill="hold"/>
                                        <p:tgtEl>
                                          <p:spTgt spid="11"/>
                                        </p:tgtEl>
                                        <p:attrNameLst>
                                          <p:attrName>ppt_x</p:attrName>
                                        </p:attrNameLst>
                                      </p:cBhvr>
                                      <p:tavLst>
                                        <p:tav tm="0">
                                          <p:val>
                                            <p:strVal val="#ppt_x"/>
                                          </p:val>
                                        </p:tav>
                                        <p:tav tm="100000">
                                          <p:val>
                                            <p:strVal val="#ppt_x"/>
                                          </p:val>
                                        </p:tav>
                                      </p:tavLst>
                                    </p:anim>
                                    <p:anim calcmode="lin" valueType="num">
                                      <p:cBhvr>
                                        <p:cTn id="39" dur="1000" fill="hold"/>
                                        <p:tgtEl>
                                          <p:spTgt spid="11"/>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1607099" y="1273708"/>
            <a:ext cx="8937630" cy="7739584"/>
            <a:chOff x="0" y="0"/>
            <a:chExt cx="4282440" cy="3708400"/>
          </a:xfrm>
        </p:grpSpPr>
        <p:sp>
          <p:nvSpPr>
            <p:cNvPr id="3"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21913" r="-21913"/>
              </a:stretch>
            </a:blipFill>
          </p:spPr>
        </p:sp>
      </p:grpSp>
      <p:sp>
        <p:nvSpPr>
          <p:cNvPr id="4" name="TextBox 4"/>
          <p:cNvSpPr txBox="1"/>
          <p:nvPr/>
        </p:nvSpPr>
        <p:spPr>
          <a:xfrm>
            <a:off x="8522837" y="3662805"/>
            <a:ext cx="8115300" cy="2234248"/>
          </a:xfrm>
          <a:prstGeom prst="rect">
            <a:avLst/>
          </a:prstGeom>
        </p:spPr>
        <p:txBody>
          <a:bodyPr lIns="0" tIns="0" rIns="0" bIns="0" rtlCol="0" anchor="t">
            <a:spAutoFit/>
          </a:bodyPr>
          <a:lstStyle/>
          <a:p>
            <a:pPr marL="0" lvl="0" indent="0" algn="ctr">
              <a:lnSpc>
                <a:spcPts val="8717"/>
              </a:lnSpc>
              <a:spcBef>
                <a:spcPct val="0"/>
              </a:spcBef>
            </a:pPr>
            <a:r>
              <a:rPr lang="en-US" sz="7925" u="none" dirty="0">
                <a:solidFill>
                  <a:srgbClr val="1836B2"/>
                </a:solidFill>
                <a:latin typeface="Fira Sans Medium Bold"/>
              </a:rPr>
              <a:t>Merci de </a:t>
            </a:r>
            <a:r>
              <a:rPr lang="en-US" sz="7925" u="none" dirty="0" err="1">
                <a:solidFill>
                  <a:srgbClr val="1836B2"/>
                </a:solidFill>
                <a:latin typeface="Fira Sans Medium Bold"/>
              </a:rPr>
              <a:t>votre</a:t>
            </a:r>
            <a:r>
              <a:rPr lang="en-US" sz="7925" u="none" dirty="0">
                <a:solidFill>
                  <a:srgbClr val="1836B2"/>
                </a:solidFill>
                <a:latin typeface="Fira Sans Medium Bold"/>
              </a:rPr>
              <a:t> attention!</a:t>
            </a:r>
          </a:p>
        </p:txBody>
      </p:sp>
      <p:grpSp>
        <p:nvGrpSpPr>
          <p:cNvPr id="5" name="Group 5"/>
          <p:cNvGrpSpPr/>
          <p:nvPr/>
        </p:nvGrpSpPr>
        <p:grpSpPr>
          <a:xfrm rot="-10800000">
            <a:off x="2314816" y="-2086793"/>
            <a:ext cx="6208021" cy="4173585"/>
            <a:chOff x="0" y="0"/>
            <a:chExt cx="7990758" cy="5372100"/>
          </a:xfrm>
        </p:grpSpPr>
        <p:sp>
          <p:nvSpPr>
            <p:cNvPr id="6" name="Freeform 6"/>
            <p:cNvSpPr/>
            <p:nvPr/>
          </p:nvSpPr>
          <p:spPr>
            <a:xfrm>
              <a:off x="0" y="0"/>
              <a:ext cx="7990758" cy="5372100"/>
            </a:xfrm>
            <a:custGeom>
              <a:avLst/>
              <a:gdLst/>
              <a:ahLst/>
              <a:cxnLst/>
              <a:rect l="l" t="t" r="r" b="b"/>
              <a:pathLst>
                <a:path w="7990758" h="5372100">
                  <a:moveTo>
                    <a:pt x="6440088" y="0"/>
                  </a:moveTo>
                  <a:lnTo>
                    <a:pt x="1550670" y="0"/>
                  </a:lnTo>
                  <a:lnTo>
                    <a:pt x="0" y="2686050"/>
                  </a:lnTo>
                  <a:lnTo>
                    <a:pt x="1550670" y="5372100"/>
                  </a:lnTo>
                  <a:lnTo>
                    <a:pt x="6440088" y="5372100"/>
                  </a:lnTo>
                  <a:lnTo>
                    <a:pt x="7990758" y="2686050"/>
                  </a:lnTo>
                  <a:lnTo>
                    <a:pt x="6440088" y="0"/>
                  </a:lnTo>
                  <a:close/>
                </a:path>
              </a:pathLst>
            </a:custGeom>
            <a:solidFill>
              <a:srgbClr val="1836B2"/>
            </a:solidFill>
          </p:spPr>
        </p:sp>
      </p:grpSp>
      <p:grpSp>
        <p:nvGrpSpPr>
          <p:cNvPr id="7" name="Group 7"/>
          <p:cNvGrpSpPr/>
          <p:nvPr/>
        </p:nvGrpSpPr>
        <p:grpSpPr>
          <a:xfrm rot="-10800000">
            <a:off x="-1093063" y="7283541"/>
            <a:ext cx="2963586" cy="3459503"/>
            <a:chOff x="0" y="0"/>
            <a:chExt cx="4602013" cy="5372100"/>
          </a:xfrm>
        </p:grpSpPr>
        <p:sp>
          <p:nvSpPr>
            <p:cNvPr id="8" name="Freeform 8"/>
            <p:cNvSpPr/>
            <p:nvPr/>
          </p:nvSpPr>
          <p:spPr>
            <a:xfrm>
              <a:off x="0" y="0"/>
              <a:ext cx="4602013" cy="5372100"/>
            </a:xfrm>
            <a:custGeom>
              <a:avLst/>
              <a:gdLst/>
              <a:ahLst/>
              <a:cxnLst/>
              <a:rect l="l" t="t" r="r" b="b"/>
              <a:pathLst>
                <a:path w="4602013" h="5372100">
                  <a:moveTo>
                    <a:pt x="3051343" y="0"/>
                  </a:moveTo>
                  <a:lnTo>
                    <a:pt x="1550670" y="0"/>
                  </a:lnTo>
                  <a:lnTo>
                    <a:pt x="0" y="2686050"/>
                  </a:lnTo>
                  <a:lnTo>
                    <a:pt x="1550670" y="5372100"/>
                  </a:lnTo>
                  <a:lnTo>
                    <a:pt x="3051343" y="5372100"/>
                  </a:lnTo>
                  <a:lnTo>
                    <a:pt x="4602013" y="2686050"/>
                  </a:lnTo>
                  <a:lnTo>
                    <a:pt x="3051343" y="0"/>
                  </a:lnTo>
                  <a:close/>
                </a:path>
              </a:pathLst>
            </a:custGeom>
            <a:solidFill>
              <a:srgbClr val="A066CB"/>
            </a:solidFill>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589948" y="1455420"/>
            <a:ext cx="15108103" cy="7802880"/>
          </a:xfrm>
          <a:prstGeom prst="rect">
            <a:avLst/>
          </a:prstGeom>
        </p:spPr>
      </p:pic>
      <p:sp>
        <p:nvSpPr>
          <p:cNvPr id="3" name="TextBox 3"/>
          <p:cNvSpPr txBox="1"/>
          <p:nvPr/>
        </p:nvSpPr>
        <p:spPr>
          <a:xfrm>
            <a:off x="3755258" y="85725"/>
            <a:ext cx="10777483" cy="1369695"/>
          </a:xfrm>
          <a:prstGeom prst="rect">
            <a:avLst/>
          </a:prstGeom>
        </p:spPr>
        <p:txBody>
          <a:bodyPr lIns="0" tIns="0" rIns="0" bIns="0" rtlCol="0" anchor="t">
            <a:spAutoFit/>
          </a:bodyPr>
          <a:lstStyle/>
          <a:p>
            <a:pPr marL="0" lvl="0" indent="0" algn="ctr">
              <a:lnSpc>
                <a:spcPts val="10560"/>
              </a:lnSpc>
            </a:pPr>
            <a:r>
              <a:rPr lang="en-US" sz="9600" dirty="0" err="1">
                <a:solidFill>
                  <a:srgbClr val="000000"/>
                </a:solidFill>
                <a:latin typeface="Fira Sans Bold"/>
              </a:rPr>
              <a:t>L'interface</a:t>
            </a:r>
            <a:endParaRPr lang="en-US" sz="9600" dirty="0">
              <a:solidFill>
                <a:srgbClr val="000000"/>
              </a:solidFill>
              <a:latin typeface="Fira Sans Bold"/>
            </a:endParaRPr>
          </a:p>
        </p:txBody>
      </p:sp>
      <p:sp>
        <p:nvSpPr>
          <p:cNvPr id="4" name="AutoShape 4"/>
          <p:cNvSpPr/>
          <p:nvPr/>
        </p:nvSpPr>
        <p:spPr>
          <a:xfrm rot="-2489457">
            <a:off x="14246715" y="1764783"/>
            <a:ext cx="2279641" cy="0"/>
          </a:xfrm>
          <a:prstGeom prst="line">
            <a:avLst/>
          </a:prstGeom>
          <a:ln w="38100" cap="flat">
            <a:solidFill>
              <a:srgbClr val="000000"/>
            </a:solidFill>
            <a:prstDash val="solid"/>
            <a:headEnd type="none" w="sm" len="sm"/>
            <a:tailEnd type="arrow" w="med" len="sm"/>
          </a:ln>
        </p:spPr>
      </p:sp>
      <p:sp>
        <p:nvSpPr>
          <p:cNvPr id="5" name="TextBox 5"/>
          <p:cNvSpPr txBox="1"/>
          <p:nvPr/>
        </p:nvSpPr>
        <p:spPr>
          <a:xfrm>
            <a:off x="15744792" y="608666"/>
            <a:ext cx="1016318" cy="405765"/>
          </a:xfrm>
          <a:prstGeom prst="rect">
            <a:avLst/>
          </a:prstGeom>
        </p:spPr>
        <p:txBody>
          <a:bodyPr lIns="0" tIns="0" rIns="0" bIns="0" rtlCol="0" anchor="t">
            <a:spAutoFit/>
          </a:bodyPr>
          <a:lstStyle/>
          <a:p>
            <a:pPr algn="ctr">
              <a:lnSpc>
                <a:spcPts val="3360"/>
              </a:lnSpc>
              <a:spcBef>
                <a:spcPct val="0"/>
              </a:spcBef>
            </a:pPr>
            <a:r>
              <a:rPr lang="en-US" sz="2400">
                <a:solidFill>
                  <a:srgbClr val="000000"/>
                </a:solidFill>
                <a:latin typeface="Fira Sans Light Bold"/>
              </a:rPr>
              <a:t>chemin</a:t>
            </a:r>
          </a:p>
        </p:txBody>
      </p:sp>
      <p:sp>
        <p:nvSpPr>
          <p:cNvPr id="6" name="AutoShape 6"/>
          <p:cNvSpPr/>
          <p:nvPr/>
        </p:nvSpPr>
        <p:spPr>
          <a:xfrm rot="1559220">
            <a:off x="13107758" y="8976316"/>
            <a:ext cx="2777444" cy="0"/>
          </a:xfrm>
          <a:prstGeom prst="line">
            <a:avLst/>
          </a:prstGeom>
          <a:ln w="38100" cap="flat">
            <a:solidFill>
              <a:srgbClr val="000000"/>
            </a:solidFill>
            <a:prstDash val="solid"/>
            <a:headEnd type="none" w="sm" len="sm"/>
            <a:tailEnd type="arrow" w="med" len="sm"/>
          </a:ln>
        </p:spPr>
      </p:sp>
      <p:sp>
        <p:nvSpPr>
          <p:cNvPr id="7" name="TextBox 7"/>
          <p:cNvSpPr txBox="1"/>
          <p:nvPr/>
        </p:nvSpPr>
        <p:spPr>
          <a:xfrm>
            <a:off x="15410941" y="9573357"/>
            <a:ext cx="842010" cy="405765"/>
          </a:xfrm>
          <a:prstGeom prst="rect">
            <a:avLst/>
          </a:prstGeom>
        </p:spPr>
        <p:txBody>
          <a:bodyPr lIns="0" tIns="0" rIns="0" bIns="0" rtlCol="0" anchor="t">
            <a:spAutoFit/>
          </a:bodyPr>
          <a:lstStyle/>
          <a:p>
            <a:pPr algn="ctr">
              <a:lnSpc>
                <a:spcPts val="3360"/>
              </a:lnSpc>
              <a:spcBef>
                <a:spcPct val="0"/>
              </a:spcBef>
            </a:pPr>
            <a:r>
              <a:rPr lang="en-US" sz="2400">
                <a:solidFill>
                  <a:srgbClr val="000000"/>
                </a:solidFill>
                <a:latin typeface="Fira Sans Light Bold"/>
              </a:rPr>
              <a:t>Choix </a:t>
            </a:r>
          </a:p>
        </p:txBody>
      </p:sp>
      <p:sp>
        <p:nvSpPr>
          <p:cNvPr id="8" name="TextBox 8"/>
          <p:cNvSpPr txBox="1"/>
          <p:nvPr/>
        </p:nvSpPr>
        <p:spPr>
          <a:xfrm>
            <a:off x="8835266" y="1218010"/>
            <a:ext cx="1566982" cy="7380372"/>
          </a:xfrm>
          <a:prstGeom prst="rect">
            <a:avLst/>
          </a:prstGeom>
        </p:spPr>
        <p:txBody>
          <a:bodyPr lIns="0" tIns="0" rIns="0" bIns="0" rtlCol="0" anchor="t">
            <a:spAutoFit/>
          </a:bodyPr>
          <a:lstStyle/>
          <a:p>
            <a:pPr algn="ctr">
              <a:lnSpc>
                <a:spcPts val="58357"/>
              </a:lnSpc>
              <a:spcBef>
                <a:spcPct val="0"/>
              </a:spcBef>
            </a:pPr>
            <a:r>
              <a:rPr lang="en-US" sz="41684" dirty="0">
                <a:solidFill>
                  <a:srgbClr val="000000"/>
                </a:solidFill>
                <a:latin typeface="Yanonne Kaffeesatz Extra Light"/>
              </a:rPr>
              <a:t>{</a:t>
            </a:r>
          </a:p>
        </p:txBody>
      </p:sp>
      <p:sp>
        <p:nvSpPr>
          <p:cNvPr id="9" name="TextBox 9"/>
          <p:cNvSpPr txBox="1"/>
          <p:nvPr/>
        </p:nvSpPr>
        <p:spPr>
          <a:xfrm rot="-5400000">
            <a:off x="7126010" y="4940618"/>
            <a:ext cx="3630216" cy="405765"/>
          </a:xfrm>
          <a:prstGeom prst="rect">
            <a:avLst/>
          </a:prstGeom>
        </p:spPr>
        <p:txBody>
          <a:bodyPr lIns="0" tIns="0" rIns="0" bIns="0" rtlCol="0" anchor="t">
            <a:spAutoFit/>
          </a:bodyPr>
          <a:lstStyle/>
          <a:p>
            <a:pPr algn="ctr">
              <a:lnSpc>
                <a:spcPts val="3360"/>
              </a:lnSpc>
              <a:spcBef>
                <a:spcPct val="0"/>
              </a:spcBef>
            </a:pPr>
            <a:r>
              <a:rPr lang="en-US" sz="2400" dirty="0">
                <a:solidFill>
                  <a:srgbClr val="000000"/>
                </a:solidFill>
                <a:latin typeface="Fira Sans Light Bold"/>
              </a:rPr>
              <a:t>Les options </a:t>
            </a:r>
            <a:r>
              <a:rPr lang="en-US" sz="2400" dirty="0" err="1">
                <a:solidFill>
                  <a:srgbClr val="000000"/>
                </a:solidFill>
                <a:latin typeface="Fira Sans Light Bold"/>
              </a:rPr>
              <a:t>possibles</a:t>
            </a:r>
            <a:endParaRPr lang="en-US" sz="2400" dirty="0">
              <a:solidFill>
                <a:srgbClr val="000000"/>
              </a:solidFill>
              <a:latin typeface="Fira Sans Light Bold"/>
            </a:endParaRPr>
          </a:p>
        </p:txBody>
      </p:sp>
      <p:sp>
        <p:nvSpPr>
          <p:cNvPr id="10" name="AutoShape 10"/>
          <p:cNvSpPr/>
          <p:nvPr/>
        </p:nvSpPr>
        <p:spPr>
          <a:xfrm rot="70964">
            <a:off x="16697972" y="5345486"/>
            <a:ext cx="743803" cy="0"/>
          </a:xfrm>
          <a:prstGeom prst="line">
            <a:avLst/>
          </a:prstGeom>
          <a:ln w="38100" cap="flat">
            <a:solidFill>
              <a:srgbClr val="000000"/>
            </a:solidFill>
            <a:prstDash val="solid"/>
            <a:headEnd type="none" w="sm" len="sm"/>
            <a:tailEnd type="arrow" w="med" len="sm"/>
          </a:ln>
        </p:spPr>
      </p:sp>
      <p:sp>
        <p:nvSpPr>
          <p:cNvPr id="11" name="TextBox 11"/>
          <p:cNvSpPr txBox="1"/>
          <p:nvPr/>
        </p:nvSpPr>
        <p:spPr>
          <a:xfrm rot="5400000">
            <a:off x="15829470" y="5173028"/>
            <a:ext cx="3630216" cy="405765"/>
          </a:xfrm>
          <a:prstGeom prst="rect">
            <a:avLst/>
          </a:prstGeom>
        </p:spPr>
        <p:txBody>
          <a:bodyPr lIns="0" tIns="0" rIns="0" bIns="0" rtlCol="0" anchor="t">
            <a:spAutoFit/>
          </a:bodyPr>
          <a:lstStyle/>
          <a:p>
            <a:pPr algn="ctr">
              <a:lnSpc>
                <a:spcPts val="3360"/>
              </a:lnSpc>
              <a:spcBef>
                <a:spcPct val="0"/>
              </a:spcBef>
            </a:pPr>
            <a:r>
              <a:rPr lang="en-US" sz="2400" dirty="0">
                <a:solidFill>
                  <a:srgbClr val="000000"/>
                </a:solidFill>
                <a:latin typeface="Fira Sans Light Bold"/>
              </a:rPr>
              <a:t>Surface de </a:t>
            </a:r>
            <a:r>
              <a:rPr lang="en-US" sz="2400" dirty="0" err="1">
                <a:solidFill>
                  <a:srgbClr val="000000"/>
                </a:solidFill>
                <a:latin typeface="Fira Sans Light Bold"/>
              </a:rPr>
              <a:t>commande</a:t>
            </a:r>
            <a:endParaRPr lang="en-US" sz="2400" dirty="0">
              <a:solidFill>
                <a:srgbClr val="000000"/>
              </a:solidFill>
              <a:latin typeface="Fira Sans Light Bold"/>
            </a:endParaRPr>
          </a:p>
        </p:txBody>
      </p:sp>
      <p:sp>
        <p:nvSpPr>
          <p:cNvPr id="12" name="AutoShape 12"/>
          <p:cNvSpPr/>
          <p:nvPr/>
        </p:nvSpPr>
        <p:spPr>
          <a:xfrm rot="-10800000">
            <a:off x="1028700" y="5337810"/>
            <a:ext cx="561248" cy="0"/>
          </a:xfrm>
          <a:prstGeom prst="line">
            <a:avLst/>
          </a:prstGeom>
          <a:ln w="38100" cap="flat">
            <a:solidFill>
              <a:srgbClr val="000000"/>
            </a:solidFill>
            <a:prstDash val="solid"/>
            <a:headEnd type="none" w="sm" len="sm"/>
            <a:tailEnd type="arrow" w="med" len="sm"/>
          </a:ln>
        </p:spPr>
      </p:sp>
      <p:sp>
        <p:nvSpPr>
          <p:cNvPr id="13" name="TextBox 13"/>
          <p:cNvSpPr txBox="1"/>
          <p:nvPr/>
        </p:nvSpPr>
        <p:spPr>
          <a:xfrm rot="-5400000">
            <a:off x="-1220316" y="5134928"/>
            <a:ext cx="3630216" cy="405765"/>
          </a:xfrm>
          <a:prstGeom prst="rect">
            <a:avLst/>
          </a:prstGeom>
        </p:spPr>
        <p:txBody>
          <a:bodyPr lIns="0" tIns="0" rIns="0" bIns="0" rtlCol="0" anchor="t">
            <a:spAutoFit/>
          </a:bodyPr>
          <a:lstStyle/>
          <a:p>
            <a:pPr algn="ctr">
              <a:lnSpc>
                <a:spcPts val="3360"/>
              </a:lnSpc>
              <a:spcBef>
                <a:spcPct val="0"/>
              </a:spcBef>
            </a:pPr>
            <a:r>
              <a:rPr lang="en-US" sz="2400" dirty="0">
                <a:solidFill>
                  <a:srgbClr val="000000"/>
                </a:solidFill>
                <a:latin typeface="Fira Sans Light Bold"/>
              </a:rPr>
              <a:t>Surface des </a:t>
            </a:r>
            <a:r>
              <a:rPr lang="en-US" sz="2400" dirty="0" err="1">
                <a:solidFill>
                  <a:srgbClr val="000000"/>
                </a:solidFill>
                <a:latin typeface="Fira Sans Light Bold"/>
              </a:rPr>
              <a:t>résultats</a:t>
            </a:r>
            <a:r>
              <a:rPr lang="en-US" sz="2400" dirty="0">
                <a:solidFill>
                  <a:srgbClr val="000000"/>
                </a:solidFill>
                <a:latin typeface="Fira Sans Light Bold"/>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1000" fill="hold"/>
                                        <p:tgtEl>
                                          <p:spTgt spid="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1000"/>
                                        <p:tgtEl>
                                          <p:spTgt spid="10"/>
                                        </p:tgtEl>
                                      </p:cBhvr>
                                    </p:animEffect>
                                    <p:anim calcmode="lin" valueType="num">
                                      <p:cBhvr>
                                        <p:cTn id="48" dur="1000" fill="hold"/>
                                        <p:tgtEl>
                                          <p:spTgt spid="10"/>
                                        </p:tgtEl>
                                        <p:attrNameLst>
                                          <p:attrName>ppt_x</p:attrName>
                                        </p:attrNameLst>
                                      </p:cBhvr>
                                      <p:tavLst>
                                        <p:tav tm="0">
                                          <p:val>
                                            <p:strVal val="#ppt_x"/>
                                          </p:val>
                                        </p:tav>
                                        <p:tav tm="100000">
                                          <p:val>
                                            <p:strVal val="#ppt_x"/>
                                          </p:val>
                                        </p:tav>
                                      </p:tavLst>
                                    </p:anim>
                                    <p:anim calcmode="lin" valueType="num">
                                      <p:cBhvr>
                                        <p:cTn id="49" dur="1000" fill="hold"/>
                                        <p:tgtEl>
                                          <p:spTgt spid="10"/>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1000"/>
                                        <p:tgtEl>
                                          <p:spTgt spid="11"/>
                                        </p:tgtEl>
                                      </p:cBhvr>
                                    </p:animEffect>
                                    <p:anim calcmode="lin" valueType="num">
                                      <p:cBhvr>
                                        <p:cTn id="53" dur="1000" fill="hold"/>
                                        <p:tgtEl>
                                          <p:spTgt spid="11"/>
                                        </p:tgtEl>
                                        <p:attrNameLst>
                                          <p:attrName>ppt_x</p:attrName>
                                        </p:attrNameLst>
                                      </p:cBhvr>
                                      <p:tavLst>
                                        <p:tav tm="0">
                                          <p:val>
                                            <p:strVal val="#ppt_x"/>
                                          </p:val>
                                        </p:tav>
                                        <p:tav tm="100000">
                                          <p:val>
                                            <p:strVal val="#ppt_x"/>
                                          </p:val>
                                        </p:tav>
                                      </p:tavLst>
                                    </p:anim>
                                    <p:anim calcmode="lin" valueType="num">
                                      <p:cBhvr>
                                        <p:cTn id="54" dur="1000" fill="hold"/>
                                        <p:tgtEl>
                                          <p:spTgt spid="11"/>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1000"/>
                                        <p:tgtEl>
                                          <p:spTgt spid="12"/>
                                        </p:tgtEl>
                                      </p:cBhvr>
                                    </p:animEffect>
                                    <p:anim calcmode="lin" valueType="num">
                                      <p:cBhvr>
                                        <p:cTn id="58" dur="1000" fill="hold"/>
                                        <p:tgtEl>
                                          <p:spTgt spid="12"/>
                                        </p:tgtEl>
                                        <p:attrNameLst>
                                          <p:attrName>ppt_x</p:attrName>
                                        </p:attrNameLst>
                                      </p:cBhvr>
                                      <p:tavLst>
                                        <p:tav tm="0">
                                          <p:val>
                                            <p:strVal val="#ppt_x"/>
                                          </p:val>
                                        </p:tav>
                                        <p:tav tm="100000">
                                          <p:val>
                                            <p:strVal val="#ppt_x"/>
                                          </p:val>
                                        </p:tav>
                                      </p:tavLst>
                                    </p:anim>
                                    <p:anim calcmode="lin" valueType="num">
                                      <p:cBhvr>
                                        <p:cTn id="59" dur="1000" fill="hold"/>
                                        <p:tgtEl>
                                          <p:spTgt spid="12"/>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fade">
                                      <p:cBhvr>
                                        <p:cTn id="62" dur="1000"/>
                                        <p:tgtEl>
                                          <p:spTgt spid="13"/>
                                        </p:tgtEl>
                                      </p:cBhvr>
                                    </p:animEffect>
                                    <p:anim calcmode="lin" valueType="num">
                                      <p:cBhvr>
                                        <p:cTn id="63" dur="1000" fill="hold"/>
                                        <p:tgtEl>
                                          <p:spTgt spid="13"/>
                                        </p:tgtEl>
                                        <p:attrNameLst>
                                          <p:attrName>ppt_x</p:attrName>
                                        </p:attrNameLst>
                                      </p:cBhvr>
                                      <p:tavLst>
                                        <p:tav tm="0">
                                          <p:val>
                                            <p:strVal val="#ppt_x"/>
                                          </p:val>
                                        </p:tav>
                                        <p:tav tm="100000">
                                          <p:val>
                                            <p:strVal val="#ppt_x"/>
                                          </p:val>
                                        </p:tav>
                                      </p:tavLst>
                                    </p:anim>
                                    <p:anim calcmode="lin" valueType="num">
                                      <p:cBhvr>
                                        <p:cTn id="6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8" grpId="0"/>
      <p:bldP spid="9" grpId="0"/>
      <p:bldP spid="11" grpId="0"/>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602767" y="-3778684"/>
            <a:ext cx="13505732" cy="6226137"/>
            <a:chOff x="0" y="0"/>
            <a:chExt cx="11653156" cy="5372100"/>
          </a:xfrm>
        </p:grpSpPr>
        <p:sp>
          <p:nvSpPr>
            <p:cNvPr id="3" name="Freeform 3"/>
            <p:cNvSpPr/>
            <p:nvPr/>
          </p:nvSpPr>
          <p:spPr>
            <a:xfrm>
              <a:off x="0" y="0"/>
              <a:ext cx="11653155" cy="5372100"/>
            </a:xfrm>
            <a:custGeom>
              <a:avLst/>
              <a:gdLst/>
              <a:ahLst/>
              <a:cxnLst/>
              <a:rect l="l" t="t" r="r" b="b"/>
              <a:pathLst>
                <a:path w="11653155" h="5372100">
                  <a:moveTo>
                    <a:pt x="10102486" y="0"/>
                  </a:moveTo>
                  <a:lnTo>
                    <a:pt x="1550670" y="0"/>
                  </a:lnTo>
                  <a:lnTo>
                    <a:pt x="0" y="2686050"/>
                  </a:lnTo>
                  <a:lnTo>
                    <a:pt x="1550670" y="5372100"/>
                  </a:lnTo>
                  <a:lnTo>
                    <a:pt x="10102486" y="5372100"/>
                  </a:lnTo>
                  <a:lnTo>
                    <a:pt x="11653155" y="2686050"/>
                  </a:lnTo>
                  <a:lnTo>
                    <a:pt x="10102486" y="0"/>
                  </a:lnTo>
                  <a:close/>
                </a:path>
              </a:pathLst>
            </a:custGeom>
            <a:solidFill>
              <a:srgbClr val="FFFFFF"/>
            </a:solidFill>
          </p:spPr>
        </p:sp>
      </p:grpSp>
      <p:sp>
        <p:nvSpPr>
          <p:cNvPr id="4" name="TextBox 4"/>
          <p:cNvSpPr txBox="1"/>
          <p:nvPr/>
        </p:nvSpPr>
        <p:spPr>
          <a:xfrm>
            <a:off x="470491" y="526469"/>
            <a:ext cx="7849654" cy="1455966"/>
          </a:xfrm>
          <a:prstGeom prst="rect">
            <a:avLst/>
          </a:prstGeom>
        </p:spPr>
        <p:txBody>
          <a:bodyPr lIns="0" tIns="0" rIns="0" bIns="0" rtlCol="0" anchor="t">
            <a:spAutoFit/>
          </a:bodyPr>
          <a:lstStyle/>
          <a:p>
            <a:pPr marL="0" lvl="0" indent="0">
              <a:lnSpc>
                <a:spcPts val="11148"/>
              </a:lnSpc>
              <a:spcBef>
                <a:spcPct val="0"/>
              </a:spcBef>
            </a:pPr>
            <a:r>
              <a:rPr lang="en-US" sz="10134" spc="-202">
                <a:solidFill>
                  <a:srgbClr val="000000"/>
                </a:solidFill>
                <a:latin typeface="Fira Sans Medium Bold"/>
              </a:rPr>
              <a:t>Partie I: </a:t>
            </a:r>
          </a:p>
        </p:txBody>
      </p:sp>
      <p:grpSp>
        <p:nvGrpSpPr>
          <p:cNvPr id="5" name="Group 5"/>
          <p:cNvGrpSpPr>
            <a:grpSpLocks noChangeAspect="1"/>
          </p:cNvGrpSpPr>
          <p:nvPr/>
        </p:nvGrpSpPr>
        <p:grpSpPr>
          <a:xfrm>
            <a:off x="9489726" y="0"/>
            <a:ext cx="11879371" cy="10287000"/>
            <a:chOff x="0" y="0"/>
            <a:chExt cx="4282440" cy="3708400"/>
          </a:xfrm>
        </p:grpSpPr>
        <p:sp>
          <p:nvSpPr>
            <p:cNvPr id="6" name="Freeform 6"/>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21913" r="-21913"/>
              </a:stretch>
            </a:blipFill>
          </p:spPr>
        </p:sp>
      </p:grpSp>
      <p:grpSp>
        <p:nvGrpSpPr>
          <p:cNvPr id="7" name="Group 7"/>
          <p:cNvGrpSpPr/>
          <p:nvPr/>
        </p:nvGrpSpPr>
        <p:grpSpPr>
          <a:xfrm>
            <a:off x="9912490" y="8090781"/>
            <a:ext cx="4434864" cy="4392438"/>
            <a:chOff x="0" y="0"/>
            <a:chExt cx="5423989" cy="5372100"/>
          </a:xfrm>
        </p:grpSpPr>
        <p:sp>
          <p:nvSpPr>
            <p:cNvPr id="8" name="Freeform 8"/>
            <p:cNvSpPr/>
            <p:nvPr/>
          </p:nvSpPr>
          <p:spPr>
            <a:xfrm>
              <a:off x="0" y="0"/>
              <a:ext cx="5423989" cy="5372100"/>
            </a:xfrm>
            <a:custGeom>
              <a:avLst/>
              <a:gdLst/>
              <a:ahLst/>
              <a:cxnLst/>
              <a:rect l="l" t="t" r="r" b="b"/>
              <a:pathLst>
                <a:path w="5423989" h="5372100">
                  <a:moveTo>
                    <a:pt x="3873319" y="0"/>
                  </a:moveTo>
                  <a:lnTo>
                    <a:pt x="1550670" y="0"/>
                  </a:lnTo>
                  <a:lnTo>
                    <a:pt x="0" y="2686050"/>
                  </a:lnTo>
                  <a:lnTo>
                    <a:pt x="1550670" y="5372100"/>
                  </a:lnTo>
                  <a:lnTo>
                    <a:pt x="3873319" y="5372100"/>
                  </a:lnTo>
                  <a:lnTo>
                    <a:pt x="5423989" y="2686050"/>
                  </a:lnTo>
                  <a:lnTo>
                    <a:pt x="3873319" y="0"/>
                  </a:lnTo>
                  <a:close/>
                </a:path>
              </a:pathLst>
            </a:custGeom>
            <a:solidFill>
              <a:srgbClr val="A066CB"/>
            </a:solidFill>
          </p:spPr>
        </p:sp>
      </p:grpSp>
      <p:sp>
        <p:nvSpPr>
          <p:cNvPr id="9" name="TextBox 9"/>
          <p:cNvSpPr txBox="1"/>
          <p:nvPr/>
        </p:nvSpPr>
        <p:spPr>
          <a:xfrm>
            <a:off x="884894" y="2806266"/>
            <a:ext cx="5886569" cy="1099820"/>
          </a:xfrm>
          <a:prstGeom prst="rect">
            <a:avLst/>
          </a:prstGeom>
        </p:spPr>
        <p:txBody>
          <a:bodyPr lIns="0" tIns="0" rIns="0" bIns="0" rtlCol="0" anchor="t">
            <a:spAutoFit/>
          </a:bodyPr>
          <a:lstStyle/>
          <a:p>
            <a:pPr algn="ctr">
              <a:lnSpc>
                <a:spcPts val="4419"/>
              </a:lnSpc>
            </a:pPr>
            <a:r>
              <a:rPr lang="en-US" sz="3399" spc="-67">
                <a:solidFill>
                  <a:srgbClr val="000000"/>
                </a:solidFill>
                <a:latin typeface="Fira Sans Medium"/>
              </a:rPr>
              <a:t>Les opérations d'entrée/sortie </a:t>
            </a:r>
          </a:p>
          <a:p>
            <a:pPr algn="ctr">
              <a:lnSpc>
                <a:spcPts val="4419"/>
              </a:lnSpc>
              <a:spcBef>
                <a:spcPct val="0"/>
              </a:spcBef>
            </a:pPr>
            <a:r>
              <a:rPr lang="en-US" sz="3399" spc="-67">
                <a:solidFill>
                  <a:srgbClr val="000000"/>
                </a:solidFill>
                <a:latin typeface="Fira Sans Medium"/>
              </a:rPr>
              <a:t>sur les images</a:t>
            </a:r>
          </a:p>
        </p:txBody>
      </p:sp>
      <p:sp>
        <p:nvSpPr>
          <p:cNvPr id="10" name="AutoShape 10"/>
          <p:cNvSpPr/>
          <p:nvPr/>
        </p:nvSpPr>
        <p:spPr>
          <a:xfrm rot="5384079">
            <a:off x="-252164" y="7180859"/>
            <a:ext cx="2501302" cy="0"/>
          </a:xfrm>
          <a:prstGeom prst="line">
            <a:avLst/>
          </a:prstGeom>
          <a:ln w="47625" cap="rnd">
            <a:solidFill>
              <a:srgbClr val="86C7ED"/>
            </a:solidFill>
            <a:prstDash val="sysDot"/>
            <a:headEnd type="none" w="sm" len="sm"/>
            <a:tailEnd type="none" w="sm" len="sm"/>
          </a:ln>
        </p:spPr>
      </p:sp>
      <p:sp>
        <p:nvSpPr>
          <p:cNvPr id="11" name="AutoShape 11"/>
          <p:cNvSpPr/>
          <p:nvPr/>
        </p:nvSpPr>
        <p:spPr>
          <a:xfrm>
            <a:off x="908134" y="5822536"/>
            <a:ext cx="239988" cy="262851"/>
          </a:xfrm>
          <a:prstGeom prst="rect">
            <a:avLst/>
          </a:prstGeom>
          <a:solidFill>
            <a:srgbClr val="A066CB"/>
          </a:solidFill>
        </p:spPr>
      </p:sp>
      <p:sp>
        <p:nvSpPr>
          <p:cNvPr id="12" name="AutoShape 12"/>
          <p:cNvSpPr/>
          <p:nvPr/>
        </p:nvSpPr>
        <p:spPr>
          <a:xfrm>
            <a:off x="884894" y="8455309"/>
            <a:ext cx="239988" cy="262851"/>
          </a:xfrm>
          <a:prstGeom prst="rect">
            <a:avLst/>
          </a:prstGeom>
          <a:solidFill>
            <a:srgbClr val="A066CB"/>
          </a:solidFill>
        </p:spPr>
      </p:sp>
      <p:sp>
        <p:nvSpPr>
          <p:cNvPr id="13" name="AutoShape 13"/>
          <p:cNvSpPr/>
          <p:nvPr/>
        </p:nvSpPr>
        <p:spPr>
          <a:xfrm>
            <a:off x="11920458" y="5295900"/>
            <a:ext cx="9525" cy="309189"/>
          </a:xfrm>
          <a:prstGeom prst="rect">
            <a:avLst/>
          </a:prstGeom>
          <a:solidFill>
            <a:srgbClr val="A066CB"/>
          </a:solidFill>
        </p:spPr>
      </p:sp>
      <p:sp>
        <p:nvSpPr>
          <p:cNvPr id="14" name="AutoShape 14"/>
          <p:cNvSpPr/>
          <p:nvPr/>
        </p:nvSpPr>
        <p:spPr>
          <a:xfrm rot="5405412">
            <a:off x="896514" y="7136883"/>
            <a:ext cx="239988" cy="262851"/>
          </a:xfrm>
          <a:prstGeom prst="rect">
            <a:avLst/>
          </a:prstGeom>
          <a:solidFill>
            <a:srgbClr val="A066CB"/>
          </a:solidFill>
        </p:spPr>
      </p:sp>
      <p:sp>
        <p:nvSpPr>
          <p:cNvPr id="15" name="TextBox 15"/>
          <p:cNvSpPr txBox="1"/>
          <p:nvPr/>
        </p:nvSpPr>
        <p:spPr>
          <a:xfrm>
            <a:off x="1325264" y="5687261"/>
            <a:ext cx="1913453"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AfficherImg</a:t>
            </a:r>
          </a:p>
        </p:txBody>
      </p:sp>
      <p:sp>
        <p:nvSpPr>
          <p:cNvPr id="16" name="TextBox 16"/>
          <p:cNvSpPr txBox="1"/>
          <p:nvPr/>
        </p:nvSpPr>
        <p:spPr>
          <a:xfrm>
            <a:off x="1325264" y="7001608"/>
            <a:ext cx="2015966"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ouvrirImage</a:t>
            </a:r>
          </a:p>
        </p:txBody>
      </p:sp>
      <p:sp>
        <p:nvSpPr>
          <p:cNvPr id="17" name="TextBox 17"/>
          <p:cNvSpPr txBox="1"/>
          <p:nvPr/>
        </p:nvSpPr>
        <p:spPr>
          <a:xfrm>
            <a:off x="1325264" y="8316058"/>
            <a:ext cx="1779746"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saveImage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anim calcmode="lin" valueType="num">
                                      <p:cBhvr>
                                        <p:cTn id="28" dur="1000" fill="hold"/>
                                        <p:tgtEl>
                                          <p:spTgt spid="9"/>
                                        </p:tgtEl>
                                        <p:attrNameLst>
                                          <p:attrName>ppt_x</p:attrName>
                                        </p:attrNameLst>
                                      </p:cBhvr>
                                      <p:tavLst>
                                        <p:tav tm="0">
                                          <p:val>
                                            <p:strVal val="#ppt_x"/>
                                          </p:val>
                                        </p:tav>
                                        <p:tav tm="100000">
                                          <p:val>
                                            <p:strVal val="#ppt_x"/>
                                          </p:val>
                                        </p:tav>
                                      </p:tavLst>
                                    </p:anim>
                                    <p:anim calcmode="lin" valueType="num">
                                      <p:cBhvr>
                                        <p:cTn id="29" dur="1000" fill="hold"/>
                                        <p:tgtEl>
                                          <p:spTgt spid="9"/>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000"/>
                                        <p:tgtEl>
                                          <p:spTgt spid="11"/>
                                        </p:tgtEl>
                                      </p:cBhvr>
                                    </p:animEffect>
                                    <p:anim calcmode="lin" valueType="num">
                                      <p:cBhvr>
                                        <p:cTn id="38" dur="1000" fill="hold"/>
                                        <p:tgtEl>
                                          <p:spTgt spid="11"/>
                                        </p:tgtEl>
                                        <p:attrNameLst>
                                          <p:attrName>ppt_x</p:attrName>
                                        </p:attrNameLst>
                                      </p:cBhvr>
                                      <p:tavLst>
                                        <p:tav tm="0">
                                          <p:val>
                                            <p:strVal val="#ppt_x"/>
                                          </p:val>
                                        </p:tav>
                                        <p:tav tm="100000">
                                          <p:val>
                                            <p:strVal val="#ppt_x"/>
                                          </p:val>
                                        </p:tav>
                                      </p:tavLst>
                                    </p:anim>
                                    <p:anim calcmode="lin" valueType="num">
                                      <p:cBhvr>
                                        <p:cTn id="39" dur="1000" fill="hold"/>
                                        <p:tgtEl>
                                          <p:spTgt spid="11"/>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1000"/>
                                        <p:tgtEl>
                                          <p:spTgt spid="15"/>
                                        </p:tgtEl>
                                      </p:cBhvr>
                                    </p:animEffect>
                                    <p:anim calcmode="lin" valueType="num">
                                      <p:cBhvr>
                                        <p:cTn id="58" dur="1000" fill="hold"/>
                                        <p:tgtEl>
                                          <p:spTgt spid="15"/>
                                        </p:tgtEl>
                                        <p:attrNameLst>
                                          <p:attrName>ppt_x</p:attrName>
                                        </p:attrNameLst>
                                      </p:cBhvr>
                                      <p:tavLst>
                                        <p:tav tm="0">
                                          <p:val>
                                            <p:strVal val="#ppt_x"/>
                                          </p:val>
                                        </p:tav>
                                        <p:tav tm="100000">
                                          <p:val>
                                            <p:strVal val="#ppt_x"/>
                                          </p:val>
                                        </p:tav>
                                      </p:tavLst>
                                    </p:anim>
                                    <p:anim calcmode="lin" valueType="num">
                                      <p:cBhvr>
                                        <p:cTn id="59" dur="1000" fill="hold"/>
                                        <p:tgtEl>
                                          <p:spTgt spid="15"/>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fade">
                                      <p:cBhvr>
                                        <p:cTn id="62" dur="1000"/>
                                        <p:tgtEl>
                                          <p:spTgt spid="16"/>
                                        </p:tgtEl>
                                      </p:cBhvr>
                                    </p:animEffect>
                                    <p:anim calcmode="lin" valueType="num">
                                      <p:cBhvr>
                                        <p:cTn id="63" dur="1000" fill="hold"/>
                                        <p:tgtEl>
                                          <p:spTgt spid="16"/>
                                        </p:tgtEl>
                                        <p:attrNameLst>
                                          <p:attrName>ppt_x</p:attrName>
                                        </p:attrNameLst>
                                      </p:cBhvr>
                                      <p:tavLst>
                                        <p:tav tm="0">
                                          <p:val>
                                            <p:strVal val="#ppt_x"/>
                                          </p:val>
                                        </p:tav>
                                        <p:tav tm="100000">
                                          <p:val>
                                            <p:strVal val="#ppt_x"/>
                                          </p:val>
                                        </p:tav>
                                      </p:tavLst>
                                    </p:anim>
                                    <p:anim calcmode="lin" valueType="num">
                                      <p:cBhvr>
                                        <p:cTn id="64" dur="1000" fill="hold"/>
                                        <p:tgtEl>
                                          <p:spTgt spid="16"/>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1000"/>
                                        <p:tgtEl>
                                          <p:spTgt spid="17"/>
                                        </p:tgtEl>
                                      </p:cBhvr>
                                    </p:animEffect>
                                    <p:anim calcmode="lin" valueType="num">
                                      <p:cBhvr>
                                        <p:cTn id="68" dur="1000" fill="hold"/>
                                        <p:tgtEl>
                                          <p:spTgt spid="17"/>
                                        </p:tgtEl>
                                        <p:attrNameLst>
                                          <p:attrName>ppt_x</p:attrName>
                                        </p:attrNameLst>
                                      </p:cBhvr>
                                      <p:tavLst>
                                        <p:tav tm="0">
                                          <p:val>
                                            <p:strVal val="#ppt_x"/>
                                          </p:val>
                                        </p:tav>
                                        <p:tav tm="100000">
                                          <p:val>
                                            <p:strVal val="#ppt_x"/>
                                          </p:val>
                                        </p:tav>
                                      </p:tavLst>
                                    </p:anim>
                                    <p:anim calcmode="lin" valueType="num">
                                      <p:cBhvr>
                                        <p:cTn id="6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5" grpId="0"/>
      <p:bldP spid="16"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pic>
        <p:nvPicPr>
          <p:cNvPr id="6" name="Picture 6"/>
          <p:cNvPicPr>
            <a:picLocks noChangeAspect="1"/>
          </p:cNvPicPr>
          <p:nvPr/>
        </p:nvPicPr>
        <p:blipFill>
          <a:blip r:embed="rId4"/>
          <a:srcRect/>
          <a:stretch>
            <a:fillRect/>
          </a:stretch>
        </p:blipFill>
        <p:spPr>
          <a:xfrm>
            <a:off x="3051351" y="2745789"/>
            <a:ext cx="13978820" cy="2093018"/>
          </a:xfrm>
          <a:prstGeom prst="rect">
            <a:avLst/>
          </a:prstGeom>
        </p:spPr>
      </p:pic>
      <p:grpSp>
        <p:nvGrpSpPr>
          <p:cNvPr id="7" name="Group 7"/>
          <p:cNvGrpSpPr/>
          <p:nvPr/>
        </p:nvGrpSpPr>
        <p:grpSpPr>
          <a:xfrm>
            <a:off x="5668609" y="6010382"/>
            <a:ext cx="6950781" cy="2923271"/>
            <a:chOff x="0" y="0"/>
            <a:chExt cx="9267709" cy="3897694"/>
          </a:xfrm>
        </p:grpSpPr>
        <p:sp>
          <p:nvSpPr>
            <p:cNvPr id="8" name="TextBox 8"/>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9" name="TextBox 9"/>
            <p:cNvSpPr txBox="1"/>
            <p:nvPr/>
          </p:nvSpPr>
          <p:spPr>
            <a:xfrm>
              <a:off x="17466" y="2136204"/>
              <a:ext cx="8526526" cy="1761490"/>
            </a:xfrm>
            <a:prstGeom prst="rect">
              <a:avLst/>
            </a:prstGeom>
          </p:spPr>
          <p:txBody>
            <a:bodyPr lIns="0" tIns="0" rIns="0" bIns="0" rtlCol="0" anchor="t">
              <a:spAutoFit/>
            </a:bodyPr>
            <a:lstStyle/>
            <a:p>
              <a:pPr marL="0" lvl="0" indent="0" algn="ctr">
                <a:lnSpc>
                  <a:spcPts val="3569"/>
                </a:lnSpc>
                <a:spcBef>
                  <a:spcPct val="0"/>
                </a:spcBef>
              </a:pPr>
              <a:r>
                <a:rPr lang="en-US" sz="2549">
                  <a:solidFill>
                    <a:srgbClr val="000000"/>
                  </a:solidFill>
                  <a:latin typeface="Fira Sans Light Bold"/>
                </a:rPr>
                <a:t>La fonction AfficherImg affiche l'image associée à la matrice donnée en argument sur l'écran.</a:t>
              </a:r>
            </a:p>
          </p:txBody>
        </p:sp>
      </p:grpSp>
      <p:sp>
        <p:nvSpPr>
          <p:cNvPr id="10" name="TextBox 10"/>
          <p:cNvSpPr txBox="1"/>
          <p:nvPr/>
        </p:nvSpPr>
        <p:spPr>
          <a:xfrm>
            <a:off x="6272614" y="2178099"/>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pic>
        <p:nvPicPr>
          <p:cNvPr id="6" name="Picture 6"/>
          <p:cNvPicPr>
            <a:picLocks noChangeAspect="1"/>
          </p:cNvPicPr>
          <p:nvPr/>
        </p:nvPicPr>
        <p:blipFill>
          <a:blip r:embed="rId4"/>
          <a:srcRect/>
          <a:stretch>
            <a:fillRect/>
          </a:stretch>
        </p:blipFill>
        <p:spPr>
          <a:xfrm>
            <a:off x="3948069" y="3072797"/>
            <a:ext cx="10391861" cy="2070703"/>
          </a:xfrm>
          <a:prstGeom prst="rect">
            <a:avLst/>
          </a:prstGeom>
        </p:spPr>
      </p:pic>
      <p:grpSp>
        <p:nvGrpSpPr>
          <p:cNvPr id="7" name="Group 7"/>
          <p:cNvGrpSpPr/>
          <p:nvPr/>
        </p:nvGrpSpPr>
        <p:grpSpPr>
          <a:xfrm>
            <a:off x="5668609" y="5225521"/>
            <a:ext cx="6950781" cy="2923271"/>
            <a:chOff x="0" y="0"/>
            <a:chExt cx="9267709" cy="3897694"/>
          </a:xfrm>
        </p:grpSpPr>
        <p:sp>
          <p:nvSpPr>
            <p:cNvPr id="8" name="TextBox 8"/>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9" name="TextBox 9"/>
            <p:cNvSpPr txBox="1"/>
            <p:nvPr/>
          </p:nvSpPr>
          <p:spPr>
            <a:xfrm>
              <a:off x="17466" y="2136204"/>
              <a:ext cx="8526526" cy="1761490"/>
            </a:xfrm>
            <a:prstGeom prst="rect">
              <a:avLst/>
            </a:prstGeom>
          </p:spPr>
          <p:txBody>
            <a:bodyPr lIns="0" tIns="0" rIns="0" bIns="0" rtlCol="0" anchor="t">
              <a:spAutoFit/>
            </a:bodyPr>
            <a:lstStyle/>
            <a:p>
              <a:pPr marL="0" lvl="0" indent="0" algn="ctr">
                <a:lnSpc>
                  <a:spcPts val="3569"/>
                </a:lnSpc>
                <a:spcBef>
                  <a:spcPct val="0"/>
                </a:spcBef>
              </a:pPr>
              <a:r>
                <a:rPr lang="en-US" sz="2549">
                  <a:solidFill>
                    <a:srgbClr val="000000"/>
                  </a:solidFill>
                  <a:latin typeface="Fira Sans Light Bold"/>
                </a:rPr>
                <a:t>La fonction ouvrirImage prend en argument un chemin d'image et retourne une matrice contenant son codage.</a:t>
              </a:r>
            </a:p>
          </p:txBody>
        </p:sp>
      </p:grpSp>
      <p:sp>
        <p:nvSpPr>
          <p:cNvPr id="10" name="TextBox 10"/>
          <p:cNvSpPr txBox="1"/>
          <p:nvPr/>
        </p:nvSpPr>
        <p:spPr>
          <a:xfrm>
            <a:off x="6272614" y="2210368"/>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pic>
        <p:nvPicPr>
          <p:cNvPr id="6" name="Picture 6"/>
          <p:cNvPicPr>
            <a:picLocks noChangeAspect="1"/>
          </p:cNvPicPr>
          <p:nvPr/>
        </p:nvPicPr>
        <p:blipFill>
          <a:blip r:embed="rId4"/>
          <a:srcRect l="2901" r="2901"/>
          <a:stretch>
            <a:fillRect/>
          </a:stretch>
        </p:blipFill>
        <p:spPr>
          <a:xfrm>
            <a:off x="3918727" y="2816158"/>
            <a:ext cx="10450547" cy="1832448"/>
          </a:xfrm>
          <a:prstGeom prst="rect">
            <a:avLst/>
          </a:prstGeom>
        </p:spPr>
      </p:pic>
      <p:grpSp>
        <p:nvGrpSpPr>
          <p:cNvPr id="7" name="Group 7"/>
          <p:cNvGrpSpPr/>
          <p:nvPr/>
        </p:nvGrpSpPr>
        <p:grpSpPr>
          <a:xfrm>
            <a:off x="5668609" y="5153431"/>
            <a:ext cx="6950781" cy="3591926"/>
            <a:chOff x="0" y="0"/>
            <a:chExt cx="9267709" cy="4789235"/>
          </a:xfrm>
        </p:grpSpPr>
        <p:sp>
          <p:nvSpPr>
            <p:cNvPr id="8" name="TextBox 8"/>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9" name="TextBox 9"/>
            <p:cNvSpPr txBox="1"/>
            <p:nvPr/>
          </p:nvSpPr>
          <p:spPr>
            <a:xfrm>
              <a:off x="17466" y="2136204"/>
              <a:ext cx="8526526" cy="2653031"/>
            </a:xfrm>
            <a:prstGeom prst="rect">
              <a:avLst/>
            </a:prstGeom>
          </p:spPr>
          <p:txBody>
            <a:bodyPr lIns="0" tIns="0" rIns="0" bIns="0" rtlCol="0" anchor="t">
              <a:spAutoFit/>
            </a:bodyPr>
            <a:lstStyle/>
            <a:p>
              <a:pPr marL="0" lvl="0" indent="0" algn="ctr">
                <a:lnSpc>
                  <a:spcPts val="3989"/>
                </a:lnSpc>
                <a:spcBef>
                  <a:spcPct val="0"/>
                </a:spcBef>
              </a:pPr>
              <a:r>
                <a:rPr lang="en-US" sz="2849">
                  <a:solidFill>
                    <a:srgbClr val="000000"/>
                  </a:solidFill>
                  <a:latin typeface="Fira Sans Light Bold"/>
                </a:rPr>
                <a:t>La fonction saveImage prend en argument une matrice représentant une image et enregistre cette image sur le disque dur.</a:t>
              </a:r>
            </a:p>
          </p:txBody>
        </p:sp>
      </p:grpSp>
      <p:sp>
        <p:nvSpPr>
          <p:cNvPr id="10" name="TextBox 10"/>
          <p:cNvSpPr txBox="1"/>
          <p:nvPr/>
        </p:nvSpPr>
        <p:spPr>
          <a:xfrm>
            <a:off x="6272614" y="2210368"/>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602767" y="-3778684"/>
            <a:ext cx="13505732" cy="6226137"/>
            <a:chOff x="0" y="0"/>
            <a:chExt cx="11653156" cy="5372100"/>
          </a:xfrm>
        </p:grpSpPr>
        <p:sp>
          <p:nvSpPr>
            <p:cNvPr id="3" name="Freeform 3"/>
            <p:cNvSpPr/>
            <p:nvPr/>
          </p:nvSpPr>
          <p:spPr>
            <a:xfrm>
              <a:off x="0" y="0"/>
              <a:ext cx="11653155" cy="5372100"/>
            </a:xfrm>
            <a:custGeom>
              <a:avLst/>
              <a:gdLst/>
              <a:ahLst/>
              <a:cxnLst/>
              <a:rect l="l" t="t" r="r" b="b"/>
              <a:pathLst>
                <a:path w="11653155" h="5372100">
                  <a:moveTo>
                    <a:pt x="10102486" y="0"/>
                  </a:moveTo>
                  <a:lnTo>
                    <a:pt x="1550670" y="0"/>
                  </a:lnTo>
                  <a:lnTo>
                    <a:pt x="0" y="2686050"/>
                  </a:lnTo>
                  <a:lnTo>
                    <a:pt x="1550670" y="5372100"/>
                  </a:lnTo>
                  <a:lnTo>
                    <a:pt x="10102486" y="5372100"/>
                  </a:lnTo>
                  <a:lnTo>
                    <a:pt x="11653155" y="2686050"/>
                  </a:lnTo>
                  <a:lnTo>
                    <a:pt x="10102486" y="0"/>
                  </a:lnTo>
                  <a:close/>
                </a:path>
              </a:pathLst>
            </a:custGeom>
            <a:solidFill>
              <a:srgbClr val="FFFFFF"/>
            </a:solidFill>
          </p:spPr>
        </p:sp>
      </p:grpSp>
      <p:sp>
        <p:nvSpPr>
          <p:cNvPr id="4" name="TextBox 4"/>
          <p:cNvSpPr txBox="1"/>
          <p:nvPr/>
        </p:nvSpPr>
        <p:spPr>
          <a:xfrm>
            <a:off x="470491" y="526469"/>
            <a:ext cx="7849654" cy="1455966"/>
          </a:xfrm>
          <a:prstGeom prst="rect">
            <a:avLst/>
          </a:prstGeom>
        </p:spPr>
        <p:txBody>
          <a:bodyPr lIns="0" tIns="0" rIns="0" bIns="0" rtlCol="0" anchor="t">
            <a:spAutoFit/>
          </a:bodyPr>
          <a:lstStyle/>
          <a:p>
            <a:pPr marL="0" lvl="0" indent="0">
              <a:lnSpc>
                <a:spcPts val="11148"/>
              </a:lnSpc>
              <a:spcBef>
                <a:spcPct val="0"/>
              </a:spcBef>
            </a:pPr>
            <a:r>
              <a:rPr lang="en-US" sz="10134" spc="-202">
                <a:solidFill>
                  <a:srgbClr val="000000"/>
                </a:solidFill>
                <a:latin typeface="Fira Sans Medium Bold"/>
              </a:rPr>
              <a:t>Partie II: </a:t>
            </a:r>
          </a:p>
        </p:txBody>
      </p:sp>
      <p:grpSp>
        <p:nvGrpSpPr>
          <p:cNvPr id="5" name="Group 5"/>
          <p:cNvGrpSpPr>
            <a:grpSpLocks noChangeAspect="1"/>
          </p:cNvGrpSpPr>
          <p:nvPr/>
        </p:nvGrpSpPr>
        <p:grpSpPr>
          <a:xfrm>
            <a:off x="9489726" y="0"/>
            <a:ext cx="11879371" cy="10287000"/>
            <a:chOff x="0" y="0"/>
            <a:chExt cx="4282440" cy="3708400"/>
          </a:xfrm>
        </p:grpSpPr>
        <p:sp>
          <p:nvSpPr>
            <p:cNvPr id="6" name="Freeform 6"/>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21913" r="-21913"/>
              </a:stretch>
            </a:blipFill>
          </p:spPr>
        </p:sp>
      </p:grpSp>
      <p:grpSp>
        <p:nvGrpSpPr>
          <p:cNvPr id="7" name="Group 7"/>
          <p:cNvGrpSpPr/>
          <p:nvPr/>
        </p:nvGrpSpPr>
        <p:grpSpPr>
          <a:xfrm>
            <a:off x="9912490" y="8090781"/>
            <a:ext cx="4434864" cy="4392438"/>
            <a:chOff x="0" y="0"/>
            <a:chExt cx="5423989" cy="5372100"/>
          </a:xfrm>
        </p:grpSpPr>
        <p:sp>
          <p:nvSpPr>
            <p:cNvPr id="8" name="Freeform 8"/>
            <p:cNvSpPr/>
            <p:nvPr/>
          </p:nvSpPr>
          <p:spPr>
            <a:xfrm>
              <a:off x="0" y="0"/>
              <a:ext cx="5423989" cy="5372100"/>
            </a:xfrm>
            <a:custGeom>
              <a:avLst/>
              <a:gdLst/>
              <a:ahLst/>
              <a:cxnLst/>
              <a:rect l="l" t="t" r="r" b="b"/>
              <a:pathLst>
                <a:path w="5423989" h="5372100">
                  <a:moveTo>
                    <a:pt x="3873319" y="0"/>
                  </a:moveTo>
                  <a:lnTo>
                    <a:pt x="1550670" y="0"/>
                  </a:lnTo>
                  <a:lnTo>
                    <a:pt x="0" y="2686050"/>
                  </a:lnTo>
                  <a:lnTo>
                    <a:pt x="1550670" y="5372100"/>
                  </a:lnTo>
                  <a:lnTo>
                    <a:pt x="3873319" y="5372100"/>
                  </a:lnTo>
                  <a:lnTo>
                    <a:pt x="5423989" y="2686050"/>
                  </a:lnTo>
                  <a:lnTo>
                    <a:pt x="3873319" y="0"/>
                  </a:lnTo>
                  <a:close/>
                </a:path>
              </a:pathLst>
            </a:custGeom>
            <a:solidFill>
              <a:srgbClr val="A066CB"/>
            </a:solidFill>
          </p:spPr>
        </p:sp>
      </p:grpSp>
      <p:sp>
        <p:nvSpPr>
          <p:cNvPr id="9" name="TextBox 9"/>
          <p:cNvSpPr txBox="1"/>
          <p:nvPr/>
        </p:nvSpPr>
        <p:spPr>
          <a:xfrm>
            <a:off x="470491" y="2806266"/>
            <a:ext cx="4595098" cy="547370"/>
          </a:xfrm>
          <a:prstGeom prst="rect">
            <a:avLst/>
          </a:prstGeom>
        </p:spPr>
        <p:txBody>
          <a:bodyPr lIns="0" tIns="0" rIns="0" bIns="0" rtlCol="0" anchor="t">
            <a:spAutoFit/>
          </a:bodyPr>
          <a:lstStyle/>
          <a:p>
            <a:pPr algn="ctr">
              <a:lnSpc>
                <a:spcPts val="4419"/>
              </a:lnSpc>
              <a:spcBef>
                <a:spcPct val="0"/>
              </a:spcBef>
            </a:pPr>
            <a:r>
              <a:rPr lang="en-US" sz="3399" spc="-67">
                <a:solidFill>
                  <a:srgbClr val="000000"/>
                </a:solidFill>
                <a:latin typeface="Fira Sans Medium"/>
              </a:rPr>
              <a:t>Les images Noir et blanc</a:t>
            </a:r>
          </a:p>
        </p:txBody>
      </p:sp>
      <p:sp>
        <p:nvSpPr>
          <p:cNvPr id="10" name="AutoShape 10"/>
          <p:cNvSpPr/>
          <p:nvPr/>
        </p:nvSpPr>
        <p:spPr>
          <a:xfrm rot="5402203">
            <a:off x="-917714" y="6990817"/>
            <a:ext cx="4088270" cy="0"/>
          </a:xfrm>
          <a:prstGeom prst="line">
            <a:avLst/>
          </a:prstGeom>
          <a:ln w="47625" cap="rnd">
            <a:solidFill>
              <a:srgbClr val="86C7ED"/>
            </a:solidFill>
            <a:prstDash val="sysDot"/>
            <a:headEnd type="none" w="sm" len="sm"/>
            <a:tailEnd type="none" w="sm" len="sm"/>
          </a:ln>
        </p:spPr>
      </p:sp>
      <p:sp>
        <p:nvSpPr>
          <p:cNvPr id="11" name="AutoShape 11"/>
          <p:cNvSpPr/>
          <p:nvPr/>
        </p:nvSpPr>
        <p:spPr>
          <a:xfrm>
            <a:off x="1051941" y="4839024"/>
            <a:ext cx="239988" cy="262851"/>
          </a:xfrm>
          <a:prstGeom prst="rect">
            <a:avLst/>
          </a:prstGeom>
          <a:solidFill>
            <a:srgbClr val="A066CB"/>
          </a:solidFill>
        </p:spPr>
      </p:sp>
      <p:sp>
        <p:nvSpPr>
          <p:cNvPr id="12" name="AutoShape 12"/>
          <p:cNvSpPr/>
          <p:nvPr/>
        </p:nvSpPr>
        <p:spPr>
          <a:xfrm>
            <a:off x="1005032" y="9058764"/>
            <a:ext cx="239988" cy="262851"/>
          </a:xfrm>
          <a:prstGeom prst="rect">
            <a:avLst/>
          </a:prstGeom>
          <a:solidFill>
            <a:srgbClr val="A066CB"/>
          </a:solidFill>
        </p:spPr>
      </p:sp>
      <p:sp>
        <p:nvSpPr>
          <p:cNvPr id="13" name="AutoShape 13"/>
          <p:cNvSpPr/>
          <p:nvPr/>
        </p:nvSpPr>
        <p:spPr>
          <a:xfrm>
            <a:off x="11920458" y="5295900"/>
            <a:ext cx="9525" cy="309189"/>
          </a:xfrm>
          <a:prstGeom prst="rect">
            <a:avLst/>
          </a:prstGeom>
          <a:solidFill>
            <a:srgbClr val="A066CB"/>
          </a:solidFill>
        </p:spPr>
      </p:sp>
      <p:sp>
        <p:nvSpPr>
          <p:cNvPr id="14" name="AutoShape 14"/>
          <p:cNvSpPr/>
          <p:nvPr/>
        </p:nvSpPr>
        <p:spPr>
          <a:xfrm rot="5405412">
            <a:off x="1016653" y="6381971"/>
            <a:ext cx="239988" cy="262851"/>
          </a:xfrm>
          <a:prstGeom prst="rect">
            <a:avLst/>
          </a:prstGeom>
          <a:solidFill>
            <a:srgbClr val="A066CB"/>
          </a:solidFill>
        </p:spPr>
      </p:sp>
      <p:sp>
        <p:nvSpPr>
          <p:cNvPr id="15" name="TextBox 15"/>
          <p:cNvSpPr txBox="1"/>
          <p:nvPr/>
        </p:nvSpPr>
        <p:spPr>
          <a:xfrm>
            <a:off x="1386798" y="4703765"/>
            <a:ext cx="2077998"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image_noire</a:t>
            </a:r>
          </a:p>
        </p:txBody>
      </p:sp>
      <p:sp>
        <p:nvSpPr>
          <p:cNvPr id="16" name="TextBox 16"/>
          <p:cNvSpPr txBox="1"/>
          <p:nvPr/>
        </p:nvSpPr>
        <p:spPr>
          <a:xfrm>
            <a:off x="1386798" y="6246697"/>
            <a:ext cx="2533650"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image_blanche</a:t>
            </a:r>
          </a:p>
        </p:txBody>
      </p:sp>
      <p:sp>
        <p:nvSpPr>
          <p:cNvPr id="17" name="TextBox 17"/>
          <p:cNvSpPr txBox="1"/>
          <p:nvPr/>
        </p:nvSpPr>
        <p:spPr>
          <a:xfrm>
            <a:off x="1386798" y="7565123"/>
            <a:ext cx="3105150"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creerImgBlancNoir</a:t>
            </a:r>
          </a:p>
        </p:txBody>
      </p:sp>
      <p:sp>
        <p:nvSpPr>
          <p:cNvPr id="18" name="AutoShape 18"/>
          <p:cNvSpPr/>
          <p:nvPr/>
        </p:nvSpPr>
        <p:spPr>
          <a:xfrm>
            <a:off x="1005032" y="7700397"/>
            <a:ext cx="239988" cy="262851"/>
          </a:xfrm>
          <a:prstGeom prst="rect">
            <a:avLst/>
          </a:prstGeom>
          <a:solidFill>
            <a:srgbClr val="A066CB"/>
          </a:solidFill>
        </p:spPr>
      </p:sp>
      <p:sp>
        <p:nvSpPr>
          <p:cNvPr id="19" name="TextBox 19"/>
          <p:cNvSpPr txBox="1"/>
          <p:nvPr/>
        </p:nvSpPr>
        <p:spPr>
          <a:xfrm>
            <a:off x="1386798" y="8923489"/>
            <a:ext cx="1172408" cy="495300"/>
          </a:xfrm>
          <a:prstGeom prst="rect">
            <a:avLst/>
          </a:prstGeom>
        </p:spPr>
        <p:txBody>
          <a:bodyPr lIns="0" tIns="0" rIns="0" bIns="0" rtlCol="0" anchor="t">
            <a:spAutoFit/>
          </a:bodyPr>
          <a:lstStyle/>
          <a:p>
            <a:pPr algn="ctr">
              <a:lnSpc>
                <a:spcPts val="3900"/>
              </a:lnSpc>
              <a:spcBef>
                <a:spcPct val="0"/>
              </a:spcBef>
            </a:pPr>
            <a:r>
              <a:rPr lang="en-US" sz="3000" spc="-60">
                <a:solidFill>
                  <a:srgbClr val="FFFFFF"/>
                </a:solidFill>
                <a:latin typeface="Fira Sans Medium"/>
              </a:rPr>
              <a:t>negatif</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anim calcmode="lin" valueType="num">
                                      <p:cBhvr>
                                        <p:cTn id="28" dur="1000" fill="hold"/>
                                        <p:tgtEl>
                                          <p:spTgt spid="9"/>
                                        </p:tgtEl>
                                        <p:attrNameLst>
                                          <p:attrName>ppt_x</p:attrName>
                                        </p:attrNameLst>
                                      </p:cBhvr>
                                      <p:tavLst>
                                        <p:tav tm="0">
                                          <p:val>
                                            <p:strVal val="#ppt_x"/>
                                          </p:val>
                                        </p:tav>
                                        <p:tav tm="100000">
                                          <p:val>
                                            <p:strVal val="#ppt_x"/>
                                          </p:val>
                                        </p:tav>
                                      </p:tavLst>
                                    </p:anim>
                                    <p:anim calcmode="lin" valueType="num">
                                      <p:cBhvr>
                                        <p:cTn id="29" dur="1000" fill="hold"/>
                                        <p:tgtEl>
                                          <p:spTgt spid="9"/>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000"/>
                                        <p:tgtEl>
                                          <p:spTgt spid="11"/>
                                        </p:tgtEl>
                                      </p:cBhvr>
                                    </p:animEffect>
                                    <p:anim calcmode="lin" valueType="num">
                                      <p:cBhvr>
                                        <p:cTn id="38" dur="1000" fill="hold"/>
                                        <p:tgtEl>
                                          <p:spTgt spid="11"/>
                                        </p:tgtEl>
                                        <p:attrNameLst>
                                          <p:attrName>ppt_x</p:attrName>
                                        </p:attrNameLst>
                                      </p:cBhvr>
                                      <p:tavLst>
                                        <p:tav tm="0">
                                          <p:val>
                                            <p:strVal val="#ppt_x"/>
                                          </p:val>
                                        </p:tav>
                                        <p:tav tm="100000">
                                          <p:val>
                                            <p:strVal val="#ppt_x"/>
                                          </p:val>
                                        </p:tav>
                                      </p:tavLst>
                                    </p:anim>
                                    <p:anim calcmode="lin" valueType="num">
                                      <p:cBhvr>
                                        <p:cTn id="39" dur="1000" fill="hold"/>
                                        <p:tgtEl>
                                          <p:spTgt spid="11"/>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1000"/>
                                        <p:tgtEl>
                                          <p:spTgt spid="15"/>
                                        </p:tgtEl>
                                      </p:cBhvr>
                                    </p:animEffect>
                                    <p:anim calcmode="lin" valueType="num">
                                      <p:cBhvr>
                                        <p:cTn id="58" dur="1000" fill="hold"/>
                                        <p:tgtEl>
                                          <p:spTgt spid="15"/>
                                        </p:tgtEl>
                                        <p:attrNameLst>
                                          <p:attrName>ppt_x</p:attrName>
                                        </p:attrNameLst>
                                      </p:cBhvr>
                                      <p:tavLst>
                                        <p:tav tm="0">
                                          <p:val>
                                            <p:strVal val="#ppt_x"/>
                                          </p:val>
                                        </p:tav>
                                        <p:tav tm="100000">
                                          <p:val>
                                            <p:strVal val="#ppt_x"/>
                                          </p:val>
                                        </p:tav>
                                      </p:tavLst>
                                    </p:anim>
                                    <p:anim calcmode="lin" valueType="num">
                                      <p:cBhvr>
                                        <p:cTn id="59" dur="1000" fill="hold"/>
                                        <p:tgtEl>
                                          <p:spTgt spid="15"/>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fade">
                                      <p:cBhvr>
                                        <p:cTn id="62" dur="1000"/>
                                        <p:tgtEl>
                                          <p:spTgt spid="16"/>
                                        </p:tgtEl>
                                      </p:cBhvr>
                                    </p:animEffect>
                                    <p:anim calcmode="lin" valueType="num">
                                      <p:cBhvr>
                                        <p:cTn id="63" dur="1000" fill="hold"/>
                                        <p:tgtEl>
                                          <p:spTgt spid="16"/>
                                        </p:tgtEl>
                                        <p:attrNameLst>
                                          <p:attrName>ppt_x</p:attrName>
                                        </p:attrNameLst>
                                      </p:cBhvr>
                                      <p:tavLst>
                                        <p:tav tm="0">
                                          <p:val>
                                            <p:strVal val="#ppt_x"/>
                                          </p:val>
                                        </p:tav>
                                        <p:tav tm="100000">
                                          <p:val>
                                            <p:strVal val="#ppt_x"/>
                                          </p:val>
                                        </p:tav>
                                      </p:tavLst>
                                    </p:anim>
                                    <p:anim calcmode="lin" valueType="num">
                                      <p:cBhvr>
                                        <p:cTn id="64" dur="1000" fill="hold"/>
                                        <p:tgtEl>
                                          <p:spTgt spid="16"/>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1000"/>
                                        <p:tgtEl>
                                          <p:spTgt spid="17"/>
                                        </p:tgtEl>
                                      </p:cBhvr>
                                    </p:animEffect>
                                    <p:anim calcmode="lin" valueType="num">
                                      <p:cBhvr>
                                        <p:cTn id="68" dur="1000" fill="hold"/>
                                        <p:tgtEl>
                                          <p:spTgt spid="17"/>
                                        </p:tgtEl>
                                        <p:attrNameLst>
                                          <p:attrName>ppt_x</p:attrName>
                                        </p:attrNameLst>
                                      </p:cBhvr>
                                      <p:tavLst>
                                        <p:tav tm="0">
                                          <p:val>
                                            <p:strVal val="#ppt_x"/>
                                          </p:val>
                                        </p:tav>
                                        <p:tav tm="100000">
                                          <p:val>
                                            <p:strVal val="#ppt_x"/>
                                          </p:val>
                                        </p:tav>
                                      </p:tavLst>
                                    </p:anim>
                                    <p:anim calcmode="lin" valueType="num">
                                      <p:cBhvr>
                                        <p:cTn id="69" dur="1000" fill="hold"/>
                                        <p:tgtEl>
                                          <p:spTgt spid="17"/>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fade">
                                      <p:cBhvr>
                                        <p:cTn id="72" dur="1000"/>
                                        <p:tgtEl>
                                          <p:spTgt spid="18"/>
                                        </p:tgtEl>
                                      </p:cBhvr>
                                    </p:animEffect>
                                    <p:anim calcmode="lin" valueType="num">
                                      <p:cBhvr>
                                        <p:cTn id="73" dur="1000" fill="hold"/>
                                        <p:tgtEl>
                                          <p:spTgt spid="18"/>
                                        </p:tgtEl>
                                        <p:attrNameLst>
                                          <p:attrName>ppt_x</p:attrName>
                                        </p:attrNameLst>
                                      </p:cBhvr>
                                      <p:tavLst>
                                        <p:tav tm="0">
                                          <p:val>
                                            <p:strVal val="#ppt_x"/>
                                          </p:val>
                                        </p:tav>
                                        <p:tav tm="100000">
                                          <p:val>
                                            <p:strVal val="#ppt_x"/>
                                          </p:val>
                                        </p:tav>
                                      </p:tavLst>
                                    </p:anim>
                                    <p:anim calcmode="lin" valueType="num">
                                      <p:cBhvr>
                                        <p:cTn id="74" dur="1000" fill="hold"/>
                                        <p:tgtEl>
                                          <p:spTgt spid="18"/>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1000"/>
                                        <p:tgtEl>
                                          <p:spTgt spid="19"/>
                                        </p:tgtEl>
                                      </p:cBhvr>
                                    </p:animEffect>
                                    <p:anim calcmode="lin" valueType="num">
                                      <p:cBhvr>
                                        <p:cTn id="78" dur="1000" fill="hold"/>
                                        <p:tgtEl>
                                          <p:spTgt spid="19"/>
                                        </p:tgtEl>
                                        <p:attrNameLst>
                                          <p:attrName>ppt_x</p:attrName>
                                        </p:attrNameLst>
                                      </p:cBhvr>
                                      <p:tavLst>
                                        <p:tav tm="0">
                                          <p:val>
                                            <p:strVal val="#ppt_x"/>
                                          </p:val>
                                        </p:tav>
                                        <p:tav tm="100000">
                                          <p:val>
                                            <p:strVal val="#ppt_x"/>
                                          </p:val>
                                        </p:tav>
                                      </p:tavLst>
                                    </p:anim>
                                    <p:anim calcmode="lin" valueType="num">
                                      <p:cBhvr>
                                        <p:cTn id="7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5" grpId="0"/>
      <p:bldP spid="16" grpId="0"/>
      <p:bldP spid="17"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86343" y="1028700"/>
            <a:ext cx="508836" cy="543493"/>
            <a:chOff x="0" y="0"/>
            <a:chExt cx="556051" cy="593924"/>
          </a:xfrm>
        </p:grpSpPr>
        <p:sp>
          <p:nvSpPr>
            <p:cNvPr id="3" name="Freeform 3"/>
            <p:cNvSpPr/>
            <p:nvPr/>
          </p:nvSpPr>
          <p:spPr>
            <a:xfrm>
              <a:off x="0" y="0"/>
              <a:ext cx="556051" cy="593924"/>
            </a:xfrm>
            <a:custGeom>
              <a:avLst/>
              <a:gdLst/>
              <a:ahLst/>
              <a:cxnLst/>
              <a:rect l="l" t="t" r="r" b="b"/>
              <a:pathLst>
                <a:path w="556051" h="593924">
                  <a:moveTo>
                    <a:pt x="431591" y="59690"/>
                  </a:moveTo>
                  <a:cubicBezTo>
                    <a:pt x="467151" y="59690"/>
                    <a:pt x="496361" y="88900"/>
                    <a:pt x="496361" y="124460"/>
                  </a:cubicBezTo>
                  <a:lnTo>
                    <a:pt x="496361" y="469464"/>
                  </a:lnTo>
                  <a:cubicBezTo>
                    <a:pt x="496361" y="505024"/>
                    <a:pt x="467151" y="534234"/>
                    <a:pt x="431591" y="534234"/>
                  </a:cubicBezTo>
                  <a:lnTo>
                    <a:pt x="124460" y="534234"/>
                  </a:lnTo>
                  <a:cubicBezTo>
                    <a:pt x="88900" y="534234"/>
                    <a:pt x="59690" y="505024"/>
                    <a:pt x="59690" y="469464"/>
                  </a:cubicBezTo>
                  <a:lnTo>
                    <a:pt x="59690" y="124460"/>
                  </a:lnTo>
                  <a:cubicBezTo>
                    <a:pt x="59690" y="88900"/>
                    <a:pt x="88900" y="59690"/>
                    <a:pt x="124460" y="59690"/>
                  </a:cubicBezTo>
                  <a:lnTo>
                    <a:pt x="431591" y="59690"/>
                  </a:lnTo>
                  <a:moveTo>
                    <a:pt x="431591" y="0"/>
                  </a:moveTo>
                  <a:lnTo>
                    <a:pt x="124460" y="0"/>
                  </a:lnTo>
                  <a:cubicBezTo>
                    <a:pt x="55880" y="0"/>
                    <a:pt x="0" y="55880"/>
                    <a:pt x="0" y="124460"/>
                  </a:cubicBezTo>
                  <a:lnTo>
                    <a:pt x="0" y="469464"/>
                  </a:lnTo>
                  <a:cubicBezTo>
                    <a:pt x="0" y="538044"/>
                    <a:pt x="55880" y="593924"/>
                    <a:pt x="124460" y="593924"/>
                  </a:cubicBezTo>
                  <a:lnTo>
                    <a:pt x="431591" y="593924"/>
                  </a:lnTo>
                  <a:cubicBezTo>
                    <a:pt x="500171" y="593924"/>
                    <a:pt x="556051" y="538044"/>
                    <a:pt x="556051" y="469464"/>
                  </a:cubicBezTo>
                  <a:lnTo>
                    <a:pt x="556051" y="124460"/>
                  </a:lnTo>
                  <a:cubicBezTo>
                    <a:pt x="556051" y="55880"/>
                    <a:pt x="500171" y="0"/>
                    <a:pt x="431591" y="0"/>
                  </a:cubicBezTo>
                  <a:close/>
                </a:path>
              </a:pathLst>
            </a:custGeom>
            <a:solidFill>
              <a:srgbClr val="000000">
                <a:alpha val="0"/>
              </a:srgbClr>
            </a:solidFill>
          </p:spPr>
        </p:sp>
      </p:grpSp>
      <p:sp>
        <p:nvSpPr>
          <p:cNvPr id="4" name="AutoShape 4"/>
          <p:cNvSpPr/>
          <p:nvPr/>
        </p:nvSpPr>
        <p:spPr>
          <a:xfrm>
            <a:off x="4790415" y="-446411"/>
            <a:ext cx="13497585" cy="791631"/>
          </a:xfrm>
          <a:prstGeom prst="rect">
            <a:avLst/>
          </a:prstGeom>
          <a:solidFill>
            <a:srgbClr val="1836B2"/>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flipV="1">
            <a:off x="0" y="-1169840"/>
            <a:ext cx="5660104" cy="3231734"/>
          </a:xfrm>
          <a:prstGeom prst="rect">
            <a:avLst/>
          </a:prstGeom>
        </p:spPr>
      </p:pic>
      <p:pic>
        <p:nvPicPr>
          <p:cNvPr id="6" name="Picture 6"/>
          <p:cNvPicPr>
            <a:picLocks noChangeAspect="1"/>
          </p:cNvPicPr>
          <p:nvPr/>
        </p:nvPicPr>
        <p:blipFill>
          <a:blip r:embed="rId4"/>
          <a:srcRect/>
          <a:stretch>
            <a:fillRect/>
          </a:stretch>
        </p:blipFill>
        <p:spPr>
          <a:xfrm>
            <a:off x="10723311" y="4803397"/>
            <a:ext cx="5956160" cy="5083537"/>
          </a:xfrm>
          <a:prstGeom prst="rect">
            <a:avLst/>
          </a:prstGeom>
        </p:spPr>
      </p:pic>
      <p:sp>
        <p:nvSpPr>
          <p:cNvPr id="7" name="AutoShape 7"/>
          <p:cNvSpPr/>
          <p:nvPr/>
        </p:nvSpPr>
        <p:spPr>
          <a:xfrm rot="14450">
            <a:off x="9169419" y="3748933"/>
            <a:ext cx="4531993" cy="0"/>
          </a:xfrm>
          <a:prstGeom prst="line">
            <a:avLst/>
          </a:prstGeom>
          <a:ln w="38100" cap="flat">
            <a:solidFill>
              <a:srgbClr val="000000"/>
            </a:solidFill>
            <a:prstDash val="solid"/>
            <a:headEnd type="none" w="sm" len="sm"/>
            <a:tailEnd type="none" w="sm" len="sm"/>
          </a:ln>
        </p:spPr>
      </p:sp>
      <p:sp>
        <p:nvSpPr>
          <p:cNvPr id="8" name="AutoShape 8"/>
          <p:cNvSpPr/>
          <p:nvPr/>
        </p:nvSpPr>
        <p:spPr>
          <a:xfrm rot="5523317">
            <a:off x="13188196" y="4252404"/>
            <a:ext cx="1064570" cy="0"/>
          </a:xfrm>
          <a:prstGeom prst="line">
            <a:avLst/>
          </a:prstGeom>
          <a:ln w="38100" cap="flat">
            <a:solidFill>
              <a:srgbClr val="000000"/>
            </a:solidFill>
            <a:prstDash val="solid"/>
            <a:headEnd type="none" w="sm" len="sm"/>
            <a:tailEnd type="arrow" w="med" len="sm"/>
          </a:ln>
        </p:spPr>
      </p:sp>
      <p:pic>
        <p:nvPicPr>
          <p:cNvPr id="9" name="Picture 9"/>
          <p:cNvPicPr>
            <a:picLocks noChangeAspect="1"/>
          </p:cNvPicPr>
          <p:nvPr/>
        </p:nvPicPr>
        <p:blipFill>
          <a:blip r:embed="rId5"/>
          <a:srcRect/>
          <a:stretch>
            <a:fillRect/>
          </a:stretch>
        </p:blipFill>
        <p:spPr>
          <a:xfrm>
            <a:off x="442227" y="2983667"/>
            <a:ext cx="9598534" cy="2150932"/>
          </a:xfrm>
          <a:prstGeom prst="rect">
            <a:avLst/>
          </a:prstGeom>
        </p:spPr>
      </p:pic>
      <p:grpSp>
        <p:nvGrpSpPr>
          <p:cNvPr id="10" name="Group 10"/>
          <p:cNvGrpSpPr/>
          <p:nvPr/>
        </p:nvGrpSpPr>
        <p:grpSpPr>
          <a:xfrm>
            <a:off x="1469329" y="5156138"/>
            <a:ext cx="6950781" cy="4378056"/>
            <a:chOff x="0" y="0"/>
            <a:chExt cx="9267709" cy="5837408"/>
          </a:xfrm>
        </p:grpSpPr>
        <p:sp>
          <p:nvSpPr>
            <p:cNvPr id="11" name="TextBox 11"/>
            <p:cNvSpPr txBox="1"/>
            <p:nvPr/>
          </p:nvSpPr>
          <p:spPr>
            <a:xfrm>
              <a:off x="0" y="486622"/>
              <a:ext cx="9267709" cy="1130512"/>
            </a:xfrm>
            <a:prstGeom prst="rect">
              <a:avLst/>
            </a:prstGeom>
          </p:spPr>
          <p:txBody>
            <a:bodyPr lIns="0" tIns="0" rIns="0" bIns="0" rtlCol="0" anchor="t">
              <a:spAutoFit/>
            </a:bodyPr>
            <a:lstStyle/>
            <a:p>
              <a:pPr marL="0" lvl="0" indent="0" algn="ctr">
                <a:lnSpc>
                  <a:spcPts val="6407"/>
                </a:lnSpc>
                <a:spcBef>
                  <a:spcPct val="0"/>
                </a:spcBef>
              </a:pPr>
              <a:r>
                <a:rPr lang="en-US" sz="5825">
                  <a:solidFill>
                    <a:srgbClr val="1836B2"/>
                  </a:solidFill>
                  <a:latin typeface="Fira Sans Medium Bold"/>
                </a:rPr>
                <a:t>Explication</a:t>
              </a:r>
            </a:p>
          </p:txBody>
        </p:sp>
        <p:sp>
          <p:nvSpPr>
            <p:cNvPr id="12" name="TextBox 12"/>
            <p:cNvSpPr txBox="1"/>
            <p:nvPr/>
          </p:nvSpPr>
          <p:spPr>
            <a:xfrm>
              <a:off x="17466" y="2136204"/>
              <a:ext cx="8526526" cy="3701204"/>
            </a:xfrm>
            <a:prstGeom prst="rect">
              <a:avLst/>
            </a:prstGeom>
          </p:spPr>
          <p:txBody>
            <a:bodyPr lIns="0" tIns="0" rIns="0" bIns="0" rtlCol="0" anchor="t">
              <a:spAutoFit/>
            </a:bodyPr>
            <a:lstStyle/>
            <a:p>
              <a:pPr marL="0" lvl="0" indent="0" algn="ctr">
                <a:lnSpc>
                  <a:spcPts val="3709"/>
                </a:lnSpc>
                <a:spcBef>
                  <a:spcPct val="0"/>
                </a:spcBef>
              </a:pPr>
              <a:r>
                <a:rPr lang="en-US" sz="2649">
                  <a:solidFill>
                    <a:srgbClr val="000000"/>
                  </a:solidFill>
                  <a:latin typeface="Fira Sans Light Bold"/>
                </a:rPr>
                <a:t>La fonction image_noire crée une image noire de dimensions spécifiées en entrée (hauteur h et largeur l). Elle retourne une matrice l lignes * h colonnes, dans laquelle chaque pixel est initialisé à la valeur 0.</a:t>
              </a:r>
            </a:p>
          </p:txBody>
        </p:sp>
      </p:grpSp>
      <p:sp>
        <p:nvSpPr>
          <p:cNvPr id="13" name="TextBox 13"/>
          <p:cNvSpPr txBox="1"/>
          <p:nvPr/>
        </p:nvSpPr>
        <p:spPr>
          <a:xfrm>
            <a:off x="-1185991" y="2250241"/>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Bold"/>
              </a:rPr>
              <a:t>Code Source</a:t>
            </a:r>
          </a:p>
        </p:txBody>
      </p:sp>
      <p:sp>
        <p:nvSpPr>
          <p:cNvPr id="14" name="TextBox 14"/>
          <p:cNvSpPr txBox="1"/>
          <p:nvPr/>
        </p:nvSpPr>
        <p:spPr>
          <a:xfrm>
            <a:off x="8667822" y="4308780"/>
            <a:ext cx="5742772" cy="495300"/>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000000"/>
                </a:solidFill>
                <a:latin typeface="Chau Philomene"/>
              </a:rPr>
              <a:t>Compilation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1000"/>
                                        <p:tgtEl>
                                          <p:spTgt spid="14"/>
                                        </p:tgtEl>
                                      </p:cBhvr>
                                    </p:animEffect>
                                    <p:anim calcmode="lin" valueType="num">
                                      <p:cBhvr>
                                        <p:cTn id="53" dur="1000" fill="hold"/>
                                        <p:tgtEl>
                                          <p:spTgt spid="14"/>
                                        </p:tgtEl>
                                        <p:attrNameLst>
                                          <p:attrName>ppt_x</p:attrName>
                                        </p:attrNameLst>
                                      </p:cBhvr>
                                      <p:tavLst>
                                        <p:tav tm="0">
                                          <p:val>
                                            <p:strVal val="#ppt_x"/>
                                          </p:val>
                                        </p:tav>
                                        <p:tav tm="100000">
                                          <p:val>
                                            <p:strVal val="#ppt_x"/>
                                          </p:val>
                                        </p:tav>
                                      </p:tavLst>
                                    </p:anim>
                                    <p:anim calcmode="lin" valueType="num">
                                      <p:cBhvr>
                                        <p:cTn id="5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801</Words>
  <Application>Microsoft Office PowerPoint</Application>
  <PresentationFormat>Personnalisé</PresentationFormat>
  <Paragraphs>130</Paragraphs>
  <Slides>28</Slides>
  <Notes>0</Notes>
  <HiddenSlides>0</HiddenSlides>
  <MMClips>0</MMClips>
  <ScaleCrop>false</ScaleCrop>
  <HeadingPairs>
    <vt:vector size="6" baseType="variant">
      <vt:variant>
        <vt:lpstr>Polices utilisées</vt:lpstr>
      </vt:variant>
      <vt:variant>
        <vt:i4>11</vt:i4>
      </vt:variant>
      <vt:variant>
        <vt:lpstr>Thème</vt:lpstr>
      </vt:variant>
      <vt:variant>
        <vt:i4>1</vt:i4>
      </vt:variant>
      <vt:variant>
        <vt:lpstr>Titres des diapositives</vt:lpstr>
      </vt:variant>
      <vt:variant>
        <vt:i4>28</vt:i4>
      </vt:variant>
    </vt:vector>
  </HeadingPairs>
  <TitlesOfParts>
    <vt:vector size="40" baseType="lpstr">
      <vt:lpstr>Fira Sans Medium Bold</vt:lpstr>
      <vt:lpstr>Chau Philomene</vt:lpstr>
      <vt:lpstr>Chau Philomene Bold</vt:lpstr>
      <vt:lpstr>Fira Sans Bold</vt:lpstr>
      <vt:lpstr>Fira Sans Bold Bold</vt:lpstr>
      <vt:lpstr>Fira Sans Medium</vt:lpstr>
      <vt:lpstr>Arial</vt:lpstr>
      <vt:lpstr>Calibri</vt:lpstr>
      <vt:lpstr>Yanonne Kaffeesatz Extra Light</vt:lpstr>
      <vt:lpstr>Fira Sans Light</vt:lpstr>
      <vt:lpstr>Fira Sans Light Bold</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Python</dc:title>
  <dc:creator>Ideapad Gaming 3</dc:creator>
  <cp:lastModifiedBy>FANNOUCH OUSSAMA</cp:lastModifiedBy>
  <cp:revision>4</cp:revision>
  <dcterms:created xsi:type="dcterms:W3CDTF">2006-08-16T00:00:00Z</dcterms:created>
  <dcterms:modified xsi:type="dcterms:W3CDTF">2023-01-07T22:49:47Z</dcterms:modified>
  <dc:identifier>DAFW09GJAto</dc:identifier>
</cp:coreProperties>
</file>

<file path=docProps/thumbnail.jpeg>
</file>